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304" r:id="rId2"/>
    <p:sldId id="307" r:id="rId3"/>
    <p:sldId id="326" r:id="rId4"/>
    <p:sldId id="327" r:id="rId5"/>
    <p:sldId id="329" r:id="rId6"/>
    <p:sldId id="333" r:id="rId7"/>
    <p:sldId id="334" r:id="rId8"/>
    <p:sldId id="338" r:id="rId9"/>
    <p:sldId id="335" r:id="rId10"/>
    <p:sldId id="339" r:id="rId11"/>
    <p:sldId id="340" r:id="rId12"/>
    <p:sldId id="341" r:id="rId13"/>
    <p:sldId id="342" r:id="rId14"/>
    <p:sldId id="336" r:id="rId15"/>
    <p:sldId id="343" r:id="rId16"/>
    <p:sldId id="344" r:id="rId17"/>
    <p:sldId id="337" r:id="rId18"/>
    <p:sldId id="345" r:id="rId19"/>
    <p:sldId id="346" r:id="rId20"/>
    <p:sldId id="306" r:id="rId21"/>
  </p:sldIdLst>
  <p:sldSz cx="12192000" cy="6858000"/>
  <p:notesSz cx="7010400" cy="92964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377D"/>
    <a:srgbClr val="51C4ED"/>
    <a:srgbClr val="00B0F0"/>
    <a:srgbClr val="1FB1E7"/>
    <a:srgbClr val="65A2D9"/>
    <a:srgbClr val="AFCEEB"/>
    <a:srgbClr val="89D7F3"/>
    <a:srgbClr val="182350"/>
    <a:srgbClr val="ED7D31"/>
    <a:srgbClr val="C3E0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203" autoAdjust="0"/>
  </p:normalViewPr>
  <p:slideViewPr>
    <p:cSldViewPr snapToGrid="0" showGuides="1">
      <p:cViewPr varScale="1">
        <p:scale>
          <a:sx n="108" d="100"/>
          <a:sy n="108" d="100"/>
        </p:scale>
        <p:origin x="534" y="90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A4CE69-6FC4-44D8-B26F-F3F3710AB679}" type="datetimeFigureOut">
              <a:rPr lang="es-MX" smtClean="0"/>
              <a:t>25/03/2022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95899E-4AD8-48B7-9627-B55E5A74E34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232352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9DFAE206-A376-4EFB-A956-0386477FA7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DB68A13C-1223-4031-932B-6EC3E957B2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34F17408-1FD2-494A-8C60-2877FA3B49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61DF0-938D-4179-9C87-1078AA13F6ED}" type="datetimeFigureOut">
              <a:rPr lang="es-MX" smtClean="0"/>
              <a:t>25/03/2022</a:t>
            </a:fld>
            <a:endParaRPr lang="es-MX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D19DF750-C8DD-4C05-B72A-0DD086EA58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CEB1ADD9-4F71-43EE-95DA-9F19C7747A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DDAF9-5D19-4218-8EA4-CE5FE276B3CE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2900806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1F082FBC-DDAC-460E-B1B4-011021E116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="" xmlns:a16="http://schemas.microsoft.com/office/drawing/2014/main" id="{E6906520-5428-481B-8915-95CD2D56BB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6B1E200D-E23D-4ED7-9700-67832B4714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61DF0-938D-4179-9C87-1078AA13F6ED}" type="datetimeFigureOut">
              <a:rPr lang="es-MX" smtClean="0"/>
              <a:t>25/03/2022</a:t>
            </a:fld>
            <a:endParaRPr lang="es-MX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5D5AAE0E-58E7-453F-9015-0C4630608E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ADA0CD15-00E7-4627-B582-FADAD6D7C1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DDAF9-5D19-4218-8EA4-CE5FE276B3CE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667529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="" xmlns:a16="http://schemas.microsoft.com/office/drawing/2014/main" id="{CF6435EC-96A1-4FEA-8437-5C00C8FE5F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="" xmlns:a16="http://schemas.microsoft.com/office/drawing/2014/main" id="{0CFF09BC-2EBA-4432-B3E5-62EF42FBC7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5C4D3C12-869B-4D00-92A0-7A60D3A725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61DF0-938D-4179-9C87-1078AA13F6ED}" type="datetimeFigureOut">
              <a:rPr lang="es-MX" smtClean="0"/>
              <a:t>25/03/2022</a:t>
            </a:fld>
            <a:endParaRPr lang="es-MX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E8AE8CD6-B671-4C5C-B61C-E272111A2D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67E9ACE1-8835-4D09-A096-580824D08E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DDAF9-5D19-4218-8EA4-CE5FE276B3CE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8976580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23A4825E-8743-409D-869B-03D63BFBEB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="" xmlns:a16="http://schemas.microsoft.com/office/drawing/2014/main" id="{D4F46D28-63DB-4A8C-828A-69123BDC08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CDD9344E-94E3-47A3-8E7D-AC33A4EBA2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61DF0-938D-4179-9C87-1078AA13F6ED}" type="datetimeFigureOut">
              <a:rPr lang="es-MX" smtClean="0"/>
              <a:t>25/03/2022</a:t>
            </a:fld>
            <a:endParaRPr lang="es-MX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F372AC6F-D78A-4521-AACE-17B821C986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7D57292B-7695-482E-941C-A7E1C48381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DDAF9-5D19-4218-8EA4-CE5FE276B3CE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183185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EDB06809-FE95-4E26-A261-67A9644F61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E34B6025-93EC-45F5-9436-645C0A049C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CCE72144-96AE-4200-AE46-34221EA9C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61DF0-938D-4179-9C87-1078AA13F6ED}" type="datetimeFigureOut">
              <a:rPr lang="es-MX" smtClean="0"/>
              <a:t>25/03/2022</a:t>
            </a:fld>
            <a:endParaRPr lang="es-MX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693E242A-7606-47DF-9040-DFCFFF3F6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D7287E86-2DB3-498A-BA97-D8FB37F866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DDAF9-5D19-4218-8EA4-CE5FE276B3CE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836470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664862CF-AFDF-497C-856D-8A86F30B7F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="" xmlns:a16="http://schemas.microsoft.com/office/drawing/2014/main" id="{EAA02D84-A637-478E-83D7-2A6A2228C2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contenido 3">
            <a:extLst>
              <a:ext uri="{FF2B5EF4-FFF2-40B4-BE49-F238E27FC236}">
                <a16:creationId xmlns="" xmlns:a16="http://schemas.microsoft.com/office/drawing/2014/main" id="{1D870F6A-4DCC-45DE-82C3-B7FB3D2473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fecha 4">
            <a:extLst>
              <a:ext uri="{FF2B5EF4-FFF2-40B4-BE49-F238E27FC236}">
                <a16:creationId xmlns="" xmlns:a16="http://schemas.microsoft.com/office/drawing/2014/main" id="{7AFDDD19-3BD4-46F6-8489-285A0A9A3E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61DF0-938D-4179-9C87-1078AA13F6ED}" type="datetimeFigureOut">
              <a:rPr lang="es-MX" smtClean="0"/>
              <a:t>25/03/2022</a:t>
            </a:fld>
            <a:endParaRPr lang="es-MX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="" xmlns:a16="http://schemas.microsoft.com/office/drawing/2014/main" id="{C8A65B15-838F-48A1-90F4-AAEA7AE2D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="" xmlns:a16="http://schemas.microsoft.com/office/drawing/2014/main" id="{DC9717E1-E172-4E89-B303-6C9B69C190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DDAF9-5D19-4218-8EA4-CE5FE276B3CE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025822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783F3A5A-E4F8-4401-B3AC-74B66752D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5DF4FD51-316C-43A0-B9BC-945BF3E6E6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="" xmlns:a16="http://schemas.microsoft.com/office/drawing/2014/main" id="{36C21970-0702-43BC-BFB2-D2EF6F0DC7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texto 4">
            <a:extLst>
              <a:ext uri="{FF2B5EF4-FFF2-40B4-BE49-F238E27FC236}">
                <a16:creationId xmlns="" xmlns:a16="http://schemas.microsoft.com/office/drawing/2014/main" id="{9A3D2428-B635-44DC-BD5D-BA9890699B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="" xmlns:a16="http://schemas.microsoft.com/office/drawing/2014/main" id="{90DA6298-B885-45CC-85FB-383AFB13F0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Marcador de fecha 6">
            <a:extLst>
              <a:ext uri="{FF2B5EF4-FFF2-40B4-BE49-F238E27FC236}">
                <a16:creationId xmlns="" xmlns:a16="http://schemas.microsoft.com/office/drawing/2014/main" id="{9D48820C-6833-4FD2-8A8D-3188D8E7E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61DF0-938D-4179-9C87-1078AA13F6ED}" type="datetimeFigureOut">
              <a:rPr lang="es-MX" smtClean="0"/>
              <a:t>25/03/2022</a:t>
            </a:fld>
            <a:endParaRPr lang="es-MX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="" xmlns:a16="http://schemas.microsoft.com/office/drawing/2014/main" id="{2A88B61F-FADF-46A3-8BC3-77B8687C6A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="" xmlns:a16="http://schemas.microsoft.com/office/drawing/2014/main" id="{B4052C4F-0445-4B2A-B63C-132B71EDC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DDAF9-5D19-4218-8EA4-CE5FE276B3CE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1662191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1ABDC526-303D-468D-B94B-5BE43B130C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>
            <a:extLst>
              <a:ext uri="{FF2B5EF4-FFF2-40B4-BE49-F238E27FC236}">
                <a16:creationId xmlns="" xmlns:a16="http://schemas.microsoft.com/office/drawing/2014/main" id="{DF180F89-4308-497B-BAFE-CA78A564EC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61DF0-938D-4179-9C87-1078AA13F6ED}" type="datetimeFigureOut">
              <a:rPr lang="es-MX" smtClean="0"/>
              <a:t>25/03/2022</a:t>
            </a:fld>
            <a:endParaRPr lang="es-MX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="" xmlns:a16="http://schemas.microsoft.com/office/drawing/2014/main" id="{04D6FAF4-CD57-4F43-80BC-877E84406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="" xmlns:a16="http://schemas.microsoft.com/office/drawing/2014/main" id="{CE2CDC09-8A3F-4A0C-B5E2-2DF014161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DDAF9-5D19-4218-8EA4-CE5FE276B3CE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73792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="" xmlns:a16="http://schemas.microsoft.com/office/drawing/2014/main" id="{FABB7DEB-E2A8-4156-BF72-DB986C8D9E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61DF0-938D-4179-9C87-1078AA13F6ED}" type="datetimeFigureOut">
              <a:rPr lang="es-MX" smtClean="0"/>
              <a:t>25/03/2022</a:t>
            </a:fld>
            <a:endParaRPr lang="es-MX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="" xmlns:a16="http://schemas.microsoft.com/office/drawing/2014/main" id="{8732DAB0-F647-4EE4-94EF-2C270D324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="" xmlns:a16="http://schemas.microsoft.com/office/drawing/2014/main" id="{AC982E04-1541-4BA7-96D5-BBBFDDBD86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DDAF9-5D19-4218-8EA4-CE5FE276B3CE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040938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0426C46B-89EB-4314-9224-47DDA9142F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="" xmlns:a16="http://schemas.microsoft.com/office/drawing/2014/main" id="{8E10C906-8DD1-4D73-8326-F14AB884D9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33CC1FAD-A0D4-4907-8804-5209B87A51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="" xmlns:a16="http://schemas.microsoft.com/office/drawing/2014/main" id="{E3893130-80DF-4A61-AC13-2E32FE88C5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61DF0-938D-4179-9C87-1078AA13F6ED}" type="datetimeFigureOut">
              <a:rPr lang="es-MX" smtClean="0"/>
              <a:t>25/03/2022</a:t>
            </a:fld>
            <a:endParaRPr lang="es-MX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="" xmlns:a16="http://schemas.microsoft.com/office/drawing/2014/main" id="{D266F6D6-AC7C-4EDA-BA94-CB9B37756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="" xmlns:a16="http://schemas.microsoft.com/office/drawing/2014/main" id="{20CB5964-94FE-4C9A-9BCE-9EA3D5068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DDAF9-5D19-4218-8EA4-CE5FE276B3CE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156473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04B78253-8E98-4BCB-B07C-ECE62CA355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="" xmlns:a16="http://schemas.microsoft.com/office/drawing/2014/main" id="{ACD46B83-5321-4350-9B8D-6E6A978AF3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 dirty="0"/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32EB0D6B-1C92-4B2D-A984-2B660431AB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="" xmlns:a16="http://schemas.microsoft.com/office/drawing/2014/main" id="{1D9ACA08-3F7D-4236-80EE-D13A7D55C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61DF0-938D-4179-9C87-1078AA13F6ED}" type="datetimeFigureOut">
              <a:rPr lang="es-MX" smtClean="0"/>
              <a:t>25/03/2022</a:t>
            </a:fld>
            <a:endParaRPr lang="es-MX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="" xmlns:a16="http://schemas.microsoft.com/office/drawing/2014/main" id="{AF5687A4-E6E3-40F6-A507-75C1F9C23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="" xmlns:a16="http://schemas.microsoft.com/office/drawing/2014/main" id="{E1DAE08E-4863-45F0-A97F-6D1088B10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DDAF9-5D19-4218-8EA4-CE5FE276B3CE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824486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="" xmlns:a16="http://schemas.microsoft.com/office/drawing/2014/main" id="{5DE277A3-A7C5-46E9-AFBB-D952CBCD3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387F5C36-00A6-4C1E-BB0B-4AB2B349F9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102BD3CB-BBE1-4B4E-AF64-EFB5A2EE50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061DF0-938D-4179-9C87-1078AA13F6ED}" type="datetimeFigureOut">
              <a:rPr lang="es-MX" smtClean="0"/>
              <a:t>25/03/2022</a:t>
            </a:fld>
            <a:endParaRPr lang="es-MX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C036E1A6-2680-497E-99D3-3AD1226428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E3B56D53-5856-4D72-BB96-7DCCFC59D7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8DDAF9-5D19-4218-8EA4-CE5FE276B3CE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299244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6299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>
            <a:extLst>
              <a:ext uri="{FF2B5EF4-FFF2-40B4-BE49-F238E27FC236}">
                <a16:creationId xmlns="" xmlns:a16="http://schemas.microsoft.com/office/drawing/2014/main" id="{7B183C43-A446-48B3-9F0A-DF5CE1BB166B}"/>
              </a:ext>
            </a:extLst>
          </p:cNvPr>
          <p:cNvSpPr txBox="1"/>
          <p:nvPr/>
        </p:nvSpPr>
        <p:spPr>
          <a:xfrm>
            <a:off x="497368" y="417117"/>
            <a:ext cx="164179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3000" b="1" dirty="0" smtClean="0">
                <a:solidFill>
                  <a:schemeClr val="bg1">
                    <a:lumMod val="50000"/>
                  </a:schemeClr>
                </a:solidFill>
              </a:rPr>
              <a:t>RED VIAL</a:t>
            </a:r>
            <a:endParaRPr lang="es-MX" sz="3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ED542311-12B3-423B-A2E7-8CF0DA1398A7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03536" y="1592082"/>
            <a:ext cx="9569244" cy="31428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ángulo 7"/>
          <p:cNvSpPr/>
          <p:nvPr/>
        </p:nvSpPr>
        <p:spPr>
          <a:xfrm>
            <a:off x="1317104" y="1568344"/>
            <a:ext cx="450891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400" dirty="0">
                <a:solidFill>
                  <a:srgbClr val="7F7F7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es-MX" sz="1400" dirty="0">
                <a:solidFill>
                  <a:srgbClr val="7F7F7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 apartado de la </a:t>
            </a:r>
            <a:r>
              <a:rPr lang="es-MX" sz="1400" b="1" dirty="0">
                <a:solidFill>
                  <a:srgbClr val="7F7F7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red vial </a:t>
            </a:r>
            <a:r>
              <a:rPr lang="es-MX" sz="1400" dirty="0">
                <a:solidFill>
                  <a:srgbClr val="7F7F7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 reorganiza para alinear con mayor claridad la jerarquización vial para la gestión de usos y destinos del suelo al sistema de movilidad y conectividad; </a:t>
            </a:r>
            <a:endParaRPr lang="es-MX" sz="1400" b="1" dirty="0">
              <a:solidFill>
                <a:srgbClr val="7F7F7F"/>
              </a:solidFill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5608177" y="4916581"/>
            <a:ext cx="510091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400" b="1" dirty="0">
                <a:solidFill>
                  <a:srgbClr val="7F7F7F"/>
                </a:solidFill>
              </a:rPr>
              <a:t>Se ajustan las denominaciones.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400" b="1" dirty="0">
                <a:solidFill>
                  <a:srgbClr val="7F7F7F"/>
                </a:solidFill>
              </a:rPr>
              <a:t>Se utilizan términos como vialidad primaria y secundaria, en lugar de vialidad de ciudad.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400" b="1" dirty="0">
                <a:solidFill>
                  <a:srgbClr val="7F7F7F"/>
                </a:solidFill>
              </a:rPr>
              <a:t>Vialidad terciaria, en lugar de vialidad local.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400" b="1" dirty="0">
                <a:solidFill>
                  <a:srgbClr val="7F7F7F"/>
                </a:solidFill>
              </a:rPr>
              <a:t>Ajuste en los términos de las vialidades de comisarías</a:t>
            </a:r>
          </a:p>
        </p:txBody>
      </p:sp>
      <p:sp>
        <p:nvSpPr>
          <p:cNvPr id="10" name="Rectángulo redondeado 9"/>
          <p:cNvSpPr/>
          <p:nvPr/>
        </p:nvSpPr>
        <p:spPr>
          <a:xfrm>
            <a:off x="1641145" y="5039793"/>
            <a:ext cx="3604505" cy="885349"/>
          </a:xfrm>
          <a:prstGeom prst="roundRect">
            <a:avLst/>
          </a:prstGeom>
          <a:solidFill>
            <a:srgbClr val="26377D"/>
          </a:solidFill>
        </p:spPr>
        <p:txBody>
          <a:bodyPr wrap="square">
            <a:spAutoFit/>
          </a:bodyPr>
          <a:lstStyle/>
          <a:p>
            <a:pPr algn="ctr"/>
            <a:r>
              <a:rPr lang="es-MX" sz="1400" dirty="0">
                <a:solidFill>
                  <a:schemeClr val="bg1"/>
                </a:solidFill>
              </a:rPr>
              <a:t>Se incluye el concepto de </a:t>
            </a:r>
          </a:p>
          <a:p>
            <a:pPr algn="ctr"/>
            <a:r>
              <a:rPr lang="es-MX" sz="1600" b="1" dirty="0">
                <a:solidFill>
                  <a:schemeClr val="bg1"/>
                </a:solidFill>
              </a:rPr>
              <a:t>ZONA DE INFLUENCIA DE LAS VIALIDADES JERARQUIZADAS </a:t>
            </a:r>
          </a:p>
        </p:txBody>
      </p:sp>
    </p:spTree>
    <p:extLst>
      <p:ext uri="{BB962C8B-B14F-4D97-AF65-F5344CB8AC3E}">
        <p14:creationId xmlns:p14="http://schemas.microsoft.com/office/powerpoint/2010/main" val="2400850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9" t="7901" r="3827" b="2840"/>
          <a:stretch/>
        </p:blipFill>
        <p:spPr>
          <a:xfrm>
            <a:off x="2707818" y="222747"/>
            <a:ext cx="4844496" cy="6018161"/>
          </a:xfrm>
          <a:prstGeom prst="rect">
            <a:avLst/>
          </a:prstGeom>
        </p:spPr>
      </p:pic>
      <p:grpSp>
        <p:nvGrpSpPr>
          <p:cNvPr id="2" name="Grupo 1"/>
          <p:cNvGrpSpPr/>
          <p:nvPr/>
        </p:nvGrpSpPr>
        <p:grpSpPr>
          <a:xfrm>
            <a:off x="516430" y="2523066"/>
            <a:ext cx="2068484" cy="1811867"/>
            <a:chOff x="3927845" y="-167270"/>
            <a:chExt cx="2068484" cy="1811867"/>
          </a:xfrm>
        </p:grpSpPr>
        <p:sp>
          <p:nvSpPr>
            <p:cNvPr id="5" name="Rectángulo redondeado 4"/>
            <p:cNvSpPr/>
            <p:nvPr/>
          </p:nvSpPr>
          <p:spPr>
            <a:xfrm>
              <a:off x="3927845" y="-167270"/>
              <a:ext cx="2068484" cy="1811867"/>
            </a:xfrm>
            <a:prstGeom prst="roundRect">
              <a:avLst/>
            </a:prstGeom>
            <a:solidFill>
              <a:srgbClr val="2637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7" name="CuadroTexto 6"/>
            <p:cNvSpPr txBox="1"/>
            <p:nvPr/>
          </p:nvSpPr>
          <p:spPr>
            <a:xfrm>
              <a:off x="3949035" y="0"/>
              <a:ext cx="2040467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b="1" dirty="0">
                  <a:solidFill>
                    <a:schemeClr val="bg1"/>
                  </a:solidFill>
                </a:rPr>
                <a:t>Densidades, Coeficientes de Ocupación del suelo y Áreas Verdes</a:t>
              </a:r>
            </a:p>
          </p:txBody>
        </p:sp>
      </p:grpSp>
      <p:sp>
        <p:nvSpPr>
          <p:cNvPr id="9" name="Rectángulo 8"/>
          <p:cNvSpPr/>
          <p:nvPr/>
        </p:nvSpPr>
        <p:spPr>
          <a:xfrm>
            <a:off x="8050401" y="3412589"/>
            <a:ext cx="3206186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800" dirty="0">
                <a:solidFill>
                  <a:srgbClr val="7F7F7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 introduce el concepto de </a:t>
            </a:r>
            <a:r>
              <a:rPr lang="es-MX" sz="2000" b="1" dirty="0">
                <a:solidFill>
                  <a:srgbClr val="7F7F7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SUPERFICIE DE UTILIZACIÓN DEL USO DE SUELO (SUS)</a:t>
            </a:r>
            <a:r>
              <a:rPr lang="es-MX" sz="2000" b="1" dirty="0">
                <a:solidFill>
                  <a:srgbClr val="7F7F7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s-MX" sz="1600" dirty="0">
                <a:solidFill>
                  <a:srgbClr val="7F7F7F"/>
                </a:solidFill>
              </a:rPr>
              <a:t>que se refiere al área necesaria para el funcionamiento del giro solicitado en el predio</a:t>
            </a:r>
            <a:endParaRPr lang="es-MX" sz="1600" b="1" dirty="0">
              <a:solidFill>
                <a:srgbClr val="7F7F7F"/>
              </a:solidFill>
            </a:endParaRP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xmlns="" id="{36DF61E1-87F4-4557-8F56-9AA277A48AF4}"/>
              </a:ext>
            </a:extLst>
          </p:cNvPr>
          <p:cNvSpPr/>
          <p:nvPr/>
        </p:nvSpPr>
        <p:spPr>
          <a:xfrm>
            <a:off x="8374583" y="1998804"/>
            <a:ext cx="255782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800" b="1" dirty="0">
                <a:solidFill>
                  <a:srgbClr val="7F7F7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CRITERIOS PARA LA OCUPACIÓN Y UTILIZACIÓN DEL SUELO</a:t>
            </a:r>
            <a:endParaRPr lang="es-MX" sz="1600" b="1" dirty="0">
              <a:solidFill>
                <a:srgbClr val="7F7F7F"/>
              </a:solidFill>
            </a:endParaRPr>
          </a:p>
        </p:txBody>
      </p:sp>
      <p:sp>
        <p:nvSpPr>
          <p:cNvPr id="11" name="Pentágono 5">
            <a:extLst>
              <a:ext uri="{FF2B5EF4-FFF2-40B4-BE49-F238E27FC236}">
                <a16:creationId xmlns:a16="http://schemas.microsoft.com/office/drawing/2014/main" xmlns="" id="{56474395-6757-4DE8-B809-96AAFB4E64AB}"/>
              </a:ext>
            </a:extLst>
          </p:cNvPr>
          <p:cNvSpPr/>
          <p:nvPr/>
        </p:nvSpPr>
        <p:spPr>
          <a:xfrm rot="5400000">
            <a:off x="9509143" y="2672071"/>
            <a:ext cx="288702" cy="923330"/>
          </a:xfrm>
          <a:prstGeom prst="homePlat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2" name="Rectángulo redondeado 11"/>
          <p:cNvSpPr/>
          <p:nvPr/>
        </p:nvSpPr>
        <p:spPr>
          <a:xfrm>
            <a:off x="7824694" y="1591408"/>
            <a:ext cx="3657600" cy="4176346"/>
          </a:xfrm>
          <a:prstGeom prst="roundRect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61810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>
            <a:extLst>
              <a:ext uri="{FF2B5EF4-FFF2-40B4-BE49-F238E27FC236}">
                <a16:creationId xmlns="" xmlns:a16="http://schemas.microsoft.com/office/drawing/2014/main" id="{7B183C43-A446-48B3-9F0A-DF5CE1BB166B}"/>
              </a:ext>
            </a:extLst>
          </p:cNvPr>
          <p:cNvSpPr txBox="1"/>
          <p:nvPr/>
        </p:nvSpPr>
        <p:spPr>
          <a:xfrm>
            <a:off x="463229" y="369320"/>
            <a:ext cx="325121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3000" b="1" dirty="0" smtClean="0">
                <a:solidFill>
                  <a:schemeClr val="bg1">
                    <a:lumMod val="50000"/>
                  </a:schemeClr>
                </a:solidFill>
              </a:rPr>
              <a:t>NIVEL DE IMPACTO</a:t>
            </a:r>
            <a:endParaRPr lang="es-MX" sz="3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xmlns="" id="{69D228F7-456C-4EFC-9869-24FEB83DE10A}"/>
              </a:ext>
            </a:extLst>
          </p:cNvPr>
          <p:cNvSpPr/>
          <p:nvPr/>
        </p:nvSpPr>
        <p:spPr>
          <a:xfrm>
            <a:off x="737238" y="1205582"/>
            <a:ext cx="443828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400" dirty="0">
                <a:solidFill>
                  <a:srgbClr val="7F7F7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es-MX" sz="1400" dirty="0">
                <a:solidFill>
                  <a:srgbClr val="7F7F7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 define el </a:t>
            </a:r>
            <a:r>
              <a:rPr lang="es-MX" sz="1600" b="1" dirty="0">
                <a:solidFill>
                  <a:srgbClr val="7F7F7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NIVEL DE IMPACTO </a:t>
            </a:r>
            <a:r>
              <a:rPr lang="es-MX" sz="1400" dirty="0">
                <a:solidFill>
                  <a:srgbClr val="7F7F7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que permite identificar las medidas de adaptación, mitigación o compensación que los propietarios de los predios deben implementar, derivadas del riesgo, conflicto o cambio en las dinámicas ambientales, sociales, urbanas o viales. </a:t>
            </a:r>
            <a:endParaRPr lang="es-MX" sz="1200" b="1" dirty="0">
              <a:solidFill>
                <a:srgbClr val="7F7F7F"/>
              </a:solidFill>
            </a:endParaRPr>
          </a:p>
        </p:txBody>
      </p:sp>
      <p:sp>
        <p:nvSpPr>
          <p:cNvPr id="5" name="Rectángulo: esquinas redondeadas 10">
            <a:extLst>
              <a:ext uri="{FF2B5EF4-FFF2-40B4-BE49-F238E27FC236}">
                <a16:creationId xmlns:a16="http://schemas.microsoft.com/office/drawing/2014/main" xmlns="" id="{4E409B5A-B9D6-48D1-8288-6337C645E093}"/>
              </a:ext>
            </a:extLst>
          </p:cNvPr>
          <p:cNvSpPr/>
          <p:nvPr/>
        </p:nvSpPr>
        <p:spPr>
          <a:xfrm>
            <a:off x="1253191" y="2805793"/>
            <a:ext cx="3508039" cy="338554"/>
          </a:xfrm>
          <a:prstGeom prst="roundRect">
            <a:avLst/>
          </a:prstGeom>
          <a:solidFill>
            <a:srgbClr val="204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/>
              <a:t>CRITERIOS BÁSICOS</a:t>
            </a:r>
          </a:p>
        </p:txBody>
      </p:sp>
      <p:sp>
        <p:nvSpPr>
          <p:cNvPr id="7" name="Rectángulo: esquinas redondeadas 11">
            <a:extLst>
              <a:ext uri="{FF2B5EF4-FFF2-40B4-BE49-F238E27FC236}">
                <a16:creationId xmlns:a16="http://schemas.microsoft.com/office/drawing/2014/main" xmlns="" id="{CE60EF9A-3B2B-4EC8-B7DB-395E9CE51C84}"/>
              </a:ext>
            </a:extLst>
          </p:cNvPr>
          <p:cNvSpPr/>
          <p:nvPr/>
        </p:nvSpPr>
        <p:spPr>
          <a:xfrm>
            <a:off x="1253191" y="3227111"/>
            <a:ext cx="3508039" cy="338554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/>
              <a:t>Escala  </a:t>
            </a:r>
          </a:p>
        </p:txBody>
      </p:sp>
      <p:sp>
        <p:nvSpPr>
          <p:cNvPr id="8" name="Rectángulo: esquinas redondeadas 12">
            <a:extLst>
              <a:ext uri="{FF2B5EF4-FFF2-40B4-BE49-F238E27FC236}">
                <a16:creationId xmlns:a16="http://schemas.microsoft.com/office/drawing/2014/main" xmlns="" id="{3CF7A5C2-CF3E-497F-B4D5-EA0720C10C22}"/>
              </a:ext>
            </a:extLst>
          </p:cNvPr>
          <p:cNvSpPr/>
          <p:nvPr/>
        </p:nvSpPr>
        <p:spPr>
          <a:xfrm>
            <a:off x="1253191" y="3648429"/>
            <a:ext cx="3508039" cy="338554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/>
              <a:t>Movilidad </a:t>
            </a:r>
          </a:p>
        </p:txBody>
      </p:sp>
      <p:sp>
        <p:nvSpPr>
          <p:cNvPr id="9" name="Rectángulo: esquinas redondeadas 13">
            <a:extLst>
              <a:ext uri="{FF2B5EF4-FFF2-40B4-BE49-F238E27FC236}">
                <a16:creationId xmlns:a16="http://schemas.microsoft.com/office/drawing/2014/main" xmlns="" id="{10ECFBFC-3DC5-457B-AA04-9A5CB278C115}"/>
              </a:ext>
            </a:extLst>
          </p:cNvPr>
          <p:cNvSpPr/>
          <p:nvPr/>
        </p:nvSpPr>
        <p:spPr>
          <a:xfrm>
            <a:off x="1253191" y="4069747"/>
            <a:ext cx="3508039" cy="338554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/>
              <a:t>Operación </a:t>
            </a:r>
          </a:p>
        </p:txBody>
      </p:sp>
      <p:sp>
        <p:nvSpPr>
          <p:cNvPr id="10" name="Rectángulo: esquinas redondeadas 14">
            <a:extLst>
              <a:ext uri="{FF2B5EF4-FFF2-40B4-BE49-F238E27FC236}">
                <a16:creationId xmlns:a16="http://schemas.microsoft.com/office/drawing/2014/main" xmlns="" id="{F85E7D40-D2A2-4A51-9613-4800A7D3252E}"/>
              </a:ext>
            </a:extLst>
          </p:cNvPr>
          <p:cNvSpPr/>
          <p:nvPr/>
        </p:nvSpPr>
        <p:spPr>
          <a:xfrm>
            <a:off x="1253191" y="4488378"/>
            <a:ext cx="3508039" cy="338554"/>
          </a:xfrm>
          <a:prstGeom prst="roundRect">
            <a:avLst/>
          </a:prstGeom>
          <a:solidFill>
            <a:srgbClr val="204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/>
              <a:t>CRITERIOS COMPLEMENTARIOS  </a:t>
            </a:r>
          </a:p>
        </p:txBody>
      </p:sp>
      <p:sp>
        <p:nvSpPr>
          <p:cNvPr id="11" name="Rectángulo: esquinas redondeadas 15">
            <a:extLst>
              <a:ext uri="{FF2B5EF4-FFF2-40B4-BE49-F238E27FC236}">
                <a16:creationId xmlns:a16="http://schemas.microsoft.com/office/drawing/2014/main" xmlns="" id="{7A3F54F6-3F2C-43A6-BB83-81D335107A59}"/>
              </a:ext>
            </a:extLst>
          </p:cNvPr>
          <p:cNvSpPr/>
          <p:nvPr/>
        </p:nvSpPr>
        <p:spPr>
          <a:xfrm>
            <a:off x="1253191" y="4907009"/>
            <a:ext cx="3508039" cy="338554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/>
              <a:t>Concentración  </a:t>
            </a:r>
          </a:p>
        </p:txBody>
      </p:sp>
      <p:sp>
        <p:nvSpPr>
          <p:cNvPr id="12" name="Rectángulo: esquinas redondeadas 16">
            <a:extLst>
              <a:ext uri="{FF2B5EF4-FFF2-40B4-BE49-F238E27FC236}">
                <a16:creationId xmlns:a16="http://schemas.microsoft.com/office/drawing/2014/main" xmlns="" id="{99BD6302-D1F0-4F57-9324-81466B2CDA7A}"/>
              </a:ext>
            </a:extLst>
          </p:cNvPr>
          <p:cNvSpPr/>
          <p:nvPr/>
        </p:nvSpPr>
        <p:spPr>
          <a:xfrm>
            <a:off x="1253191" y="5334029"/>
            <a:ext cx="3508039" cy="338554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/>
              <a:t>Especialización</a:t>
            </a:r>
          </a:p>
        </p:txBody>
      </p:sp>
      <p:sp>
        <p:nvSpPr>
          <p:cNvPr id="13" name="Rectángulo: esquinas redondeadas 17">
            <a:extLst>
              <a:ext uri="{FF2B5EF4-FFF2-40B4-BE49-F238E27FC236}">
                <a16:creationId xmlns:a16="http://schemas.microsoft.com/office/drawing/2014/main" xmlns="" id="{1E23FCFB-DC72-4490-BE76-391BE3B2422C}"/>
              </a:ext>
            </a:extLst>
          </p:cNvPr>
          <p:cNvSpPr/>
          <p:nvPr/>
        </p:nvSpPr>
        <p:spPr>
          <a:xfrm>
            <a:off x="1253191" y="5761049"/>
            <a:ext cx="3508039" cy="338554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/>
              <a:t>Administración</a:t>
            </a: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1174" y="3834230"/>
            <a:ext cx="3878262" cy="2252074"/>
          </a:xfrm>
          <a:prstGeom prst="rect">
            <a:avLst/>
          </a:prstGeom>
        </p:spPr>
      </p:pic>
      <p:sp>
        <p:nvSpPr>
          <p:cNvPr id="15" name="Rectángulo 14"/>
          <p:cNvSpPr/>
          <p:nvPr/>
        </p:nvSpPr>
        <p:spPr>
          <a:xfrm>
            <a:off x="6962194" y="1469952"/>
            <a:ext cx="1138425" cy="313266"/>
          </a:xfrm>
          <a:prstGeom prst="rect">
            <a:avLst/>
          </a:prstGeom>
          <a:solidFill>
            <a:srgbClr val="204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TIPO A</a:t>
            </a:r>
            <a:endParaRPr lang="es-MX" dirty="0"/>
          </a:p>
        </p:txBody>
      </p:sp>
      <p:sp>
        <p:nvSpPr>
          <p:cNvPr id="16" name="Rectángulo 15"/>
          <p:cNvSpPr/>
          <p:nvPr/>
        </p:nvSpPr>
        <p:spPr>
          <a:xfrm>
            <a:off x="6962194" y="1883885"/>
            <a:ext cx="1138425" cy="313266"/>
          </a:xfrm>
          <a:prstGeom prst="rect">
            <a:avLst/>
          </a:prstGeom>
          <a:solidFill>
            <a:srgbClr val="204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TIPO B</a:t>
            </a:r>
            <a:endParaRPr lang="es-MX" dirty="0"/>
          </a:p>
        </p:txBody>
      </p:sp>
      <p:sp>
        <p:nvSpPr>
          <p:cNvPr id="17" name="Rectángulo 16"/>
          <p:cNvSpPr/>
          <p:nvPr/>
        </p:nvSpPr>
        <p:spPr>
          <a:xfrm>
            <a:off x="6962194" y="2295452"/>
            <a:ext cx="1138425" cy="313266"/>
          </a:xfrm>
          <a:prstGeom prst="rect">
            <a:avLst/>
          </a:prstGeom>
          <a:solidFill>
            <a:srgbClr val="204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TIPO C</a:t>
            </a:r>
            <a:endParaRPr lang="es-MX" dirty="0"/>
          </a:p>
        </p:txBody>
      </p:sp>
      <p:sp>
        <p:nvSpPr>
          <p:cNvPr id="18" name="Rectángulo 17"/>
          <p:cNvSpPr/>
          <p:nvPr/>
        </p:nvSpPr>
        <p:spPr>
          <a:xfrm rot="16200000">
            <a:off x="5926429" y="2091360"/>
            <a:ext cx="1550491" cy="313266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VIALIDAD</a:t>
            </a:r>
            <a:endParaRPr lang="es-MX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Rectángulo 18"/>
          <p:cNvSpPr/>
          <p:nvPr/>
        </p:nvSpPr>
        <p:spPr>
          <a:xfrm>
            <a:off x="8204504" y="1469952"/>
            <a:ext cx="2184931" cy="313266"/>
          </a:xfrm>
          <a:prstGeom prst="rect">
            <a:avLst/>
          </a:prstGeom>
          <a:solidFill>
            <a:srgbClr val="1FB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MAS DE 5000M</a:t>
            </a:r>
            <a:r>
              <a:rPr lang="en-US" baseline="30000" dirty="0"/>
              <a:t>2</a:t>
            </a:r>
            <a:endParaRPr lang="es-MX" baseline="30000" dirty="0"/>
          </a:p>
        </p:txBody>
      </p:sp>
      <p:sp>
        <p:nvSpPr>
          <p:cNvPr id="20" name="Rectángulo 19"/>
          <p:cNvSpPr/>
          <p:nvPr/>
        </p:nvSpPr>
        <p:spPr>
          <a:xfrm>
            <a:off x="8204505" y="1883885"/>
            <a:ext cx="2184930" cy="313266"/>
          </a:xfrm>
          <a:prstGeom prst="rect">
            <a:avLst/>
          </a:prstGeom>
          <a:solidFill>
            <a:srgbClr val="1FB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HASTA 5000 M</a:t>
            </a:r>
            <a:r>
              <a:rPr lang="en-US" baseline="30000" dirty="0"/>
              <a:t>2</a:t>
            </a:r>
            <a:endParaRPr lang="es-MX" baseline="30000" dirty="0"/>
          </a:p>
        </p:txBody>
      </p:sp>
      <p:sp>
        <p:nvSpPr>
          <p:cNvPr id="21" name="Rectángulo 20"/>
          <p:cNvSpPr/>
          <p:nvPr/>
        </p:nvSpPr>
        <p:spPr>
          <a:xfrm>
            <a:off x="8204504" y="2291243"/>
            <a:ext cx="2184931" cy="313266"/>
          </a:xfrm>
          <a:prstGeom prst="rect">
            <a:avLst/>
          </a:prstGeom>
          <a:solidFill>
            <a:srgbClr val="1FB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HASTA 500M</a:t>
            </a:r>
            <a:r>
              <a:rPr lang="en-US" baseline="30000" dirty="0"/>
              <a:t>2</a:t>
            </a:r>
            <a:endParaRPr lang="es-MX" baseline="30000" dirty="0"/>
          </a:p>
        </p:txBody>
      </p:sp>
      <p:sp>
        <p:nvSpPr>
          <p:cNvPr id="22" name="Rectángulo 21"/>
          <p:cNvSpPr/>
          <p:nvPr/>
        </p:nvSpPr>
        <p:spPr>
          <a:xfrm>
            <a:off x="6962194" y="2709973"/>
            <a:ext cx="1138425" cy="313266"/>
          </a:xfrm>
          <a:prstGeom prst="rect">
            <a:avLst/>
          </a:prstGeom>
          <a:solidFill>
            <a:srgbClr val="204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TIPO D</a:t>
            </a:r>
            <a:endParaRPr lang="es-MX" dirty="0"/>
          </a:p>
        </p:txBody>
      </p:sp>
      <p:sp>
        <p:nvSpPr>
          <p:cNvPr id="23" name="Rectángulo 22"/>
          <p:cNvSpPr/>
          <p:nvPr/>
        </p:nvSpPr>
        <p:spPr>
          <a:xfrm>
            <a:off x="8204504" y="2705764"/>
            <a:ext cx="2184932" cy="313266"/>
          </a:xfrm>
          <a:prstGeom prst="rect">
            <a:avLst/>
          </a:prstGeom>
          <a:solidFill>
            <a:srgbClr val="1FB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HASTA 100M</a:t>
            </a:r>
            <a:r>
              <a:rPr lang="en-US" baseline="30000" dirty="0"/>
              <a:t>2</a:t>
            </a:r>
            <a:endParaRPr lang="es-MX" baseline="30000" dirty="0"/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xmlns="" id="{4F747530-ABA4-4442-855B-60689BB8390B}"/>
              </a:ext>
            </a:extLst>
          </p:cNvPr>
          <p:cNvSpPr txBox="1"/>
          <p:nvPr/>
        </p:nvSpPr>
        <p:spPr>
          <a:xfrm rot="16200000">
            <a:off x="5659136" y="2022608"/>
            <a:ext cx="850679" cy="408623"/>
          </a:xfrm>
          <a:prstGeom prst="roundRect">
            <a:avLst/>
          </a:prstGeom>
          <a:solidFill>
            <a:srgbClr val="F8AF42"/>
          </a:solidFill>
        </p:spPr>
        <p:txBody>
          <a:bodyPr wrap="none" rtlCol="0">
            <a:spAutoFit/>
          </a:bodyPr>
          <a:lstStyle/>
          <a:p>
            <a:r>
              <a:rPr lang="es-MX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ANTES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xmlns="" id="{4F747530-ABA4-4442-855B-60689BB8390B}"/>
              </a:ext>
            </a:extLst>
          </p:cNvPr>
          <p:cNvSpPr txBox="1"/>
          <p:nvPr/>
        </p:nvSpPr>
        <p:spPr>
          <a:xfrm rot="16200000">
            <a:off x="5395351" y="4755955"/>
            <a:ext cx="1380971" cy="408623"/>
          </a:xfrm>
          <a:prstGeom prst="roundRect">
            <a:avLst/>
          </a:prstGeom>
          <a:solidFill>
            <a:srgbClr val="F8AF42"/>
          </a:solidFill>
        </p:spPr>
        <p:txBody>
          <a:bodyPr wrap="none" rtlCol="0">
            <a:spAutoFit/>
          </a:bodyPr>
          <a:lstStyle/>
          <a:p>
            <a:r>
              <a:rPr lang="es-MX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PROPUESTA</a:t>
            </a:r>
          </a:p>
        </p:txBody>
      </p:sp>
      <p:sp>
        <p:nvSpPr>
          <p:cNvPr id="26" name="CuadroTexto 25"/>
          <p:cNvSpPr txBox="1"/>
          <p:nvPr/>
        </p:nvSpPr>
        <p:spPr>
          <a:xfrm>
            <a:off x="8352639" y="1205582"/>
            <a:ext cx="18886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1200" b="1" dirty="0"/>
              <a:t>LÍMITES DE CONSTRUCIÓN</a:t>
            </a:r>
          </a:p>
        </p:txBody>
      </p:sp>
      <p:cxnSp>
        <p:nvCxnSpPr>
          <p:cNvPr id="27" name="Conector recto 26"/>
          <p:cNvCxnSpPr/>
          <p:nvPr/>
        </p:nvCxnSpPr>
        <p:spPr>
          <a:xfrm rot="16200000">
            <a:off x="8028654" y="1015994"/>
            <a:ext cx="0" cy="4791075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9312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>
            <a:extLst>
              <a:ext uri="{FF2B5EF4-FFF2-40B4-BE49-F238E27FC236}">
                <a16:creationId xmlns="" xmlns:a16="http://schemas.microsoft.com/office/drawing/2014/main" id="{7B183C43-A446-48B3-9F0A-DF5CE1BB166B}"/>
              </a:ext>
            </a:extLst>
          </p:cNvPr>
          <p:cNvSpPr txBox="1"/>
          <p:nvPr/>
        </p:nvSpPr>
        <p:spPr>
          <a:xfrm>
            <a:off x="408606" y="451257"/>
            <a:ext cx="339387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3000" b="1" dirty="0" smtClean="0">
                <a:solidFill>
                  <a:schemeClr val="bg1">
                    <a:lumMod val="50000"/>
                  </a:schemeClr>
                </a:solidFill>
              </a:rPr>
              <a:t>USO HABITACIONAL</a:t>
            </a:r>
            <a:endParaRPr lang="es-MX" sz="3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8" name="Imagen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3581" y="2276047"/>
            <a:ext cx="3425303" cy="3974817"/>
          </a:xfrm>
          <a:prstGeom prst="rect">
            <a:avLst/>
          </a:prstGeom>
        </p:spPr>
      </p:pic>
      <p:sp>
        <p:nvSpPr>
          <p:cNvPr id="29" name="Rectángulo: esquinas redondeadas 3">
            <a:extLst>
              <a:ext uri="{FF2B5EF4-FFF2-40B4-BE49-F238E27FC236}">
                <a16:creationId xmlns:a16="http://schemas.microsoft.com/office/drawing/2014/main" xmlns="" id="{6C7BB43C-2433-4932-B98B-C7B4F70974E5}"/>
              </a:ext>
            </a:extLst>
          </p:cNvPr>
          <p:cNvSpPr/>
          <p:nvPr/>
        </p:nvSpPr>
        <p:spPr>
          <a:xfrm>
            <a:off x="1285279" y="2300914"/>
            <a:ext cx="5037040" cy="338554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bg1"/>
                </a:solidFill>
              </a:rPr>
              <a:t>Habitacional </a:t>
            </a:r>
          </a:p>
        </p:txBody>
      </p:sp>
      <p:sp>
        <p:nvSpPr>
          <p:cNvPr id="30" name="Rectángulo: esquinas redondeadas 3">
            <a:extLst>
              <a:ext uri="{FF2B5EF4-FFF2-40B4-BE49-F238E27FC236}">
                <a16:creationId xmlns:a16="http://schemas.microsoft.com/office/drawing/2014/main" xmlns="" id="{6C7BB43C-2433-4932-B98B-C7B4F70974E5}"/>
              </a:ext>
            </a:extLst>
          </p:cNvPr>
          <p:cNvSpPr/>
          <p:nvPr/>
        </p:nvSpPr>
        <p:spPr>
          <a:xfrm>
            <a:off x="1285279" y="3622294"/>
            <a:ext cx="5037039" cy="338554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bg1"/>
                </a:solidFill>
              </a:rPr>
              <a:t>Desarrollo </a:t>
            </a:r>
            <a:r>
              <a:rPr lang="es-MX" dirty="0" smtClean="0">
                <a:solidFill>
                  <a:schemeClr val="bg1"/>
                </a:solidFill>
              </a:rPr>
              <a:t>Inmobiliario (Tipo Fracc./Priv.) </a:t>
            </a:r>
            <a:endParaRPr lang="es-MX" dirty="0">
              <a:solidFill>
                <a:schemeClr val="bg1"/>
              </a:solidFill>
            </a:endParaRPr>
          </a:p>
        </p:txBody>
      </p:sp>
      <p:sp>
        <p:nvSpPr>
          <p:cNvPr id="31" name="Rectángulo: esquinas redondeadas 3">
            <a:extLst>
              <a:ext uri="{FF2B5EF4-FFF2-40B4-BE49-F238E27FC236}">
                <a16:creationId xmlns:a16="http://schemas.microsoft.com/office/drawing/2014/main" xmlns="" id="{6C7BB43C-2433-4932-B98B-C7B4F70974E5}"/>
              </a:ext>
            </a:extLst>
          </p:cNvPr>
          <p:cNvSpPr/>
          <p:nvPr/>
        </p:nvSpPr>
        <p:spPr>
          <a:xfrm>
            <a:off x="1285279" y="2715346"/>
            <a:ext cx="3083755" cy="249856"/>
          </a:xfrm>
          <a:prstGeom prst="roundRect">
            <a:avLst/>
          </a:prstGeom>
          <a:solidFill>
            <a:srgbClr val="1FB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dirty="0">
                <a:solidFill>
                  <a:schemeClr val="bg1"/>
                </a:solidFill>
              </a:rPr>
              <a:t>Vivienda </a:t>
            </a:r>
          </a:p>
        </p:txBody>
      </p:sp>
      <p:sp>
        <p:nvSpPr>
          <p:cNvPr id="32" name="Rectángulo: esquinas redondeadas 3">
            <a:extLst>
              <a:ext uri="{FF2B5EF4-FFF2-40B4-BE49-F238E27FC236}">
                <a16:creationId xmlns:a16="http://schemas.microsoft.com/office/drawing/2014/main" xmlns="" id="{6C7BB43C-2433-4932-B98B-C7B4F70974E5}"/>
              </a:ext>
            </a:extLst>
          </p:cNvPr>
          <p:cNvSpPr/>
          <p:nvPr/>
        </p:nvSpPr>
        <p:spPr>
          <a:xfrm>
            <a:off x="1285279" y="3005953"/>
            <a:ext cx="3083756" cy="249856"/>
          </a:xfrm>
          <a:prstGeom prst="roundRect">
            <a:avLst/>
          </a:prstGeom>
          <a:solidFill>
            <a:srgbClr val="1FB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dirty="0">
                <a:solidFill>
                  <a:schemeClr val="bg1"/>
                </a:solidFill>
              </a:rPr>
              <a:t>Multifamiliar (2-100 UV) </a:t>
            </a:r>
          </a:p>
        </p:txBody>
      </p:sp>
      <p:sp>
        <p:nvSpPr>
          <p:cNvPr id="33" name="Rectángulo: esquinas redondeadas 3">
            <a:extLst>
              <a:ext uri="{FF2B5EF4-FFF2-40B4-BE49-F238E27FC236}">
                <a16:creationId xmlns:a16="http://schemas.microsoft.com/office/drawing/2014/main" xmlns="" id="{6C7BB43C-2433-4932-B98B-C7B4F70974E5}"/>
              </a:ext>
            </a:extLst>
          </p:cNvPr>
          <p:cNvSpPr/>
          <p:nvPr/>
        </p:nvSpPr>
        <p:spPr>
          <a:xfrm>
            <a:off x="1285279" y="3315610"/>
            <a:ext cx="3083756" cy="212523"/>
          </a:xfrm>
          <a:prstGeom prst="roundRect">
            <a:avLst/>
          </a:prstGeom>
          <a:solidFill>
            <a:srgbClr val="1FB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dirty="0">
                <a:solidFill>
                  <a:schemeClr val="bg1"/>
                </a:solidFill>
              </a:rPr>
              <a:t>Multifamiliar (+100 UV)</a:t>
            </a:r>
          </a:p>
        </p:txBody>
      </p:sp>
      <p:sp>
        <p:nvSpPr>
          <p:cNvPr id="34" name="Rectángulo: esquinas redondeadas 3">
            <a:extLst>
              <a:ext uri="{FF2B5EF4-FFF2-40B4-BE49-F238E27FC236}">
                <a16:creationId xmlns:a16="http://schemas.microsoft.com/office/drawing/2014/main" xmlns="" id="{6C7BB43C-2433-4932-B98B-C7B4F70974E5}"/>
              </a:ext>
            </a:extLst>
          </p:cNvPr>
          <p:cNvSpPr/>
          <p:nvPr/>
        </p:nvSpPr>
        <p:spPr>
          <a:xfrm>
            <a:off x="4437395" y="2715346"/>
            <a:ext cx="1884923" cy="253887"/>
          </a:xfrm>
          <a:prstGeom prst="roundRect">
            <a:avLst/>
          </a:prstGeom>
          <a:solidFill>
            <a:srgbClr val="204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dirty="0">
                <a:solidFill>
                  <a:schemeClr val="bg1"/>
                </a:solidFill>
              </a:rPr>
              <a:t>Bajo impacto </a:t>
            </a:r>
          </a:p>
        </p:txBody>
      </p:sp>
      <p:sp>
        <p:nvSpPr>
          <p:cNvPr id="35" name="Rectángulo: esquinas redondeadas 3">
            <a:extLst>
              <a:ext uri="{FF2B5EF4-FFF2-40B4-BE49-F238E27FC236}">
                <a16:creationId xmlns:a16="http://schemas.microsoft.com/office/drawing/2014/main" xmlns="" id="{6C7BB43C-2433-4932-B98B-C7B4F70974E5}"/>
              </a:ext>
            </a:extLst>
          </p:cNvPr>
          <p:cNvSpPr/>
          <p:nvPr/>
        </p:nvSpPr>
        <p:spPr>
          <a:xfrm>
            <a:off x="4437395" y="3005953"/>
            <a:ext cx="1884924" cy="249856"/>
          </a:xfrm>
          <a:prstGeom prst="roundRect">
            <a:avLst/>
          </a:prstGeom>
          <a:solidFill>
            <a:srgbClr val="204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dirty="0">
                <a:solidFill>
                  <a:schemeClr val="bg1"/>
                </a:solidFill>
              </a:rPr>
              <a:t>Mediano impacto </a:t>
            </a:r>
          </a:p>
        </p:txBody>
      </p:sp>
      <p:sp>
        <p:nvSpPr>
          <p:cNvPr id="36" name="Rectángulo: esquinas redondeadas 3">
            <a:extLst>
              <a:ext uri="{FF2B5EF4-FFF2-40B4-BE49-F238E27FC236}">
                <a16:creationId xmlns:a16="http://schemas.microsoft.com/office/drawing/2014/main" xmlns="" id="{6C7BB43C-2433-4932-B98B-C7B4F70974E5}"/>
              </a:ext>
            </a:extLst>
          </p:cNvPr>
          <p:cNvSpPr/>
          <p:nvPr/>
        </p:nvSpPr>
        <p:spPr>
          <a:xfrm>
            <a:off x="4437395" y="3309846"/>
            <a:ext cx="1884924" cy="218287"/>
          </a:xfrm>
          <a:prstGeom prst="roundRect">
            <a:avLst/>
          </a:prstGeom>
          <a:solidFill>
            <a:srgbClr val="204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dirty="0">
                <a:solidFill>
                  <a:schemeClr val="bg1"/>
                </a:solidFill>
              </a:rPr>
              <a:t>Alto Impacto </a:t>
            </a:r>
          </a:p>
        </p:txBody>
      </p:sp>
      <p:sp>
        <p:nvSpPr>
          <p:cNvPr id="37" name="Rectángulo: esquinas redondeadas 3">
            <a:extLst>
              <a:ext uri="{FF2B5EF4-FFF2-40B4-BE49-F238E27FC236}">
                <a16:creationId xmlns:a16="http://schemas.microsoft.com/office/drawing/2014/main" xmlns="" id="{6C7BB43C-2433-4932-B98B-C7B4F70974E5}"/>
              </a:ext>
            </a:extLst>
          </p:cNvPr>
          <p:cNvSpPr/>
          <p:nvPr/>
        </p:nvSpPr>
        <p:spPr>
          <a:xfrm>
            <a:off x="1285279" y="4046433"/>
            <a:ext cx="3083755" cy="245873"/>
          </a:xfrm>
          <a:prstGeom prst="roundRect">
            <a:avLst/>
          </a:prstGeom>
          <a:solidFill>
            <a:srgbClr val="1FB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dirty="0" smtClean="0">
                <a:solidFill>
                  <a:schemeClr val="bg1"/>
                </a:solidFill>
              </a:rPr>
              <a:t>D.I.H. </a:t>
            </a:r>
            <a:r>
              <a:rPr lang="es-MX" dirty="0">
                <a:solidFill>
                  <a:schemeClr val="bg1"/>
                </a:solidFill>
              </a:rPr>
              <a:t>(20 UV) </a:t>
            </a:r>
          </a:p>
        </p:txBody>
      </p:sp>
      <p:sp>
        <p:nvSpPr>
          <p:cNvPr id="38" name="Rectángulo: esquinas redondeadas 3">
            <a:extLst>
              <a:ext uri="{FF2B5EF4-FFF2-40B4-BE49-F238E27FC236}">
                <a16:creationId xmlns:a16="http://schemas.microsoft.com/office/drawing/2014/main" xmlns="" id="{6C7BB43C-2433-4932-B98B-C7B4F70974E5}"/>
              </a:ext>
            </a:extLst>
          </p:cNvPr>
          <p:cNvSpPr/>
          <p:nvPr/>
        </p:nvSpPr>
        <p:spPr>
          <a:xfrm>
            <a:off x="4437395" y="4046433"/>
            <a:ext cx="1884923" cy="245873"/>
          </a:xfrm>
          <a:prstGeom prst="roundRect">
            <a:avLst/>
          </a:prstGeom>
          <a:solidFill>
            <a:srgbClr val="204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dirty="0">
                <a:solidFill>
                  <a:schemeClr val="bg1"/>
                </a:solidFill>
              </a:rPr>
              <a:t>Bajo impacto </a:t>
            </a:r>
          </a:p>
        </p:txBody>
      </p:sp>
      <p:sp>
        <p:nvSpPr>
          <p:cNvPr id="39" name="Rectángulo: esquinas redondeadas 3">
            <a:extLst>
              <a:ext uri="{FF2B5EF4-FFF2-40B4-BE49-F238E27FC236}">
                <a16:creationId xmlns:a16="http://schemas.microsoft.com/office/drawing/2014/main" xmlns="" id="{6C7BB43C-2433-4932-B98B-C7B4F70974E5}"/>
              </a:ext>
            </a:extLst>
          </p:cNvPr>
          <p:cNvSpPr/>
          <p:nvPr/>
        </p:nvSpPr>
        <p:spPr>
          <a:xfrm>
            <a:off x="1285279" y="4347076"/>
            <a:ext cx="3083756" cy="230980"/>
          </a:xfrm>
          <a:prstGeom prst="roundRect">
            <a:avLst/>
          </a:prstGeom>
          <a:solidFill>
            <a:srgbClr val="1FB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dirty="0" smtClean="0">
                <a:solidFill>
                  <a:schemeClr val="bg1"/>
                </a:solidFill>
              </a:rPr>
              <a:t>D.I.H. (21-100 </a:t>
            </a:r>
            <a:r>
              <a:rPr lang="es-MX" dirty="0">
                <a:solidFill>
                  <a:schemeClr val="bg1"/>
                </a:solidFill>
              </a:rPr>
              <a:t>UV) </a:t>
            </a:r>
          </a:p>
        </p:txBody>
      </p:sp>
      <p:sp>
        <p:nvSpPr>
          <p:cNvPr id="40" name="Rectángulo: esquinas redondeadas 3">
            <a:extLst>
              <a:ext uri="{FF2B5EF4-FFF2-40B4-BE49-F238E27FC236}">
                <a16:creationId xmlns:a16="http://schemas.microsoft.com/office/drawing/2014/main" xmlns="" id="{6C7BB43C-2433-4932-B98B-C7B4F70974E5}"/>
              </a:ext>
            </a:extLst>
          </p:cNvPr>
          <p:cNvSpPr/>
          <p:nvPr/>
        </p:nvSpPr>
        <p:spPr>
          <a:xfrm>
            <a:off x="4437395" y="4347076"/>
            <a:ext cx="1884923" cy="230980"/>
          </a:xfrm>
          <a:prstGeom prst="roundRect">
            <a:avLst/>
          </a:prstGeom>
          <a:solidFill>
            <a:srgbClr val="204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dirty="0">
                <a:solidFill>
                  <a:schemeClr val="bg1"/>
                </a:solidFill>
              </a:rPr>
              <a:t>Mediano impacto </a:t>
            </a:r>
          </a:p>
        </p:txBody>
      </p:sp>
      <p:sp>
        <p:nvSpPr>
          <p:cNvPr id="41" name="Rectángulo: esquinas redondeadas 3">
            <a:extLst>
              <a:ext uri="{FF2B5EF4-FFF2-40B4-BE49-F238E27FC236}">
                <a16:creationId xmlns:a16="http://schemas.microsoft.com/office/drawing/2014/main" xmlns="" id="{6C7BB43C-2433-4932-B98B-C7B4F70974E5}"/>
              </a:ext>
            </a:extLst>
          </p:cNvPr>
          <p:cNvSpPr/>
          <p:nvPr/>
        </p:nvSpPr>
        <p:spPr>
          <a:xfrm>
            <a:off x="1285279" y="4638194"/>
            <a:ext cx="3083756" cy="235137"/>
          </a:xfrm>
          <a:prstGeom prst="roundRect">
            <a:avLst/>
          </a:prstGeom>
          <a:solidFill>
            <a:srgbClr val="1FB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dirty="0">
                <a:solidFill>
                  <a:schemeClr val="bg1"/>
                </a:solidFill>
              </a:rPr>
              <a:t>D.I.H. </a:t>
            </a:r>
            <a:r>
              <a:rPr lang="es-MX" dirty="0" smtClean="0">
                <a:solidFill>
                  <a:schemeClr val="bg1"/>
                </a:solidFill>
              </a:rPr>
              <a:t>(+</a:t>
            </a:r>
            <a:r>
              <a:rPr lang="es-MX" dirty="0">
                <a:solidFill>
                  <a:schemeClr val="bg1"/>
                </a:solidFill>
              </a:rPr>
              <a:t>100 UV) </a:t>
            </a:r>
          </a:p>
        </p:txBody>
      </p:sp>
      <p:sp>
        <p:nvSpPr>
          <p:cNvPr id="42" name="Rectángulo: esquinas redondeadas 3">
            <a:extLst>
              <a:ext uri="{FF2B5EF4-FFF2-40B4-BE49-F238E27FC236}">
                <a16:creationId xmlns:a16="http://schemas.microsoft.com/office/drawing/2014/main" xmlns="" id="{6C7BB43C-2433-4932-B98B-C7B4F70974E5}"/>
              </a:ext>
            </a:extLst>
          </p:cNvPr>
          <p:cNvSpPr/>
          <p:nvPr/>
        </p:nvSpPr>
        <p:spPr>
          <a:xfrm>
            <a:off x="4437395" y="4638194"/>
            <a:ext cx="1884923" cy="235137"/>
          </a:xfrm>
          <a:prstGeom prst="roundRect">
            <a:avLst/>
          </a:prstGeom>
          <a:solidFill>
            <a:srgbClr val="204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dirty="0">
                <a:solidFill>
                  <a:schemeClr val="bg1"/>
                </a:solidFill>
              </a:rPr>
              <a:t>Alto impacto </a:t>
            </a:r>
          </a:p>
        </p:txBody>
      </p:sp>
      <p:sp>
        <p:nvSpPr>
          <p:cNvPr id="43" name="CuadroTexto 42">
            <a:extLst>
              <a:ext uri="{FF2B5EF4-FFF2-40B4-BE49-F238E27FC236}">
                <a16:creationId xmlns:a16="http://schemas.microsoft.com/office/drawing/2014/main" xmlns="" id="{4F747530-ABA4-4442-855B-60689BB8390B}"/>
              </a:ext>
            </a:extLst>
          </p:cNvPr>
          <p:cNvSpPr txBox="1"/>
          <p:nvPr/>
        </p:nvSpPr>
        <p:spPr>
          <a:xfrm>
            <a:off x="3378458" y="1603269"/>
            <a:ext cx="850679" cy="408623"/>
          </a:xfrm>
          <a:prstGeom prst="roundRect">
            <a:avLst/>
          </a:prstGeom>
          <a:solidFill>
            <a:srgbClr val="F8AF42"/>
          </a:solidFill>
        </p:spPr>
        <p:txBody>
          <a:bodyPr wrap="none" rtlCol="0">
            <a:spAutoFit/>
          </a:bodyPr>
          <a:lstStyle/>
          <a:p>
            <a:r>
              <a:rPr lang="es-MX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ANTES</a:t>
            </a:r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xmlns="" id="{4F747530-ABA4-4442-855B-60689BB8390B}"/>
              </a:ext>
            </a:extLst>
          </p:cNvPr>
          <p:cNvSpPr txBox="1"/>
          <p:nvPr/>
        </p:nvSpPr>
        <p:spPr>
          <a:xfrm>
            <a:off x="8011367" y="1603270"/>
            <a:ext cx="1380971" cy="408623"/>
          </a:xfrm>
          <a:prstGeom prst="roundRect">
            <a:avLst/>
          </a:prstGeom>
          <a:solidFill>
            <a:srgbClr val="F8AF42"/>
          </a:solidFill>
        </p:spPr>
        <p:txBody>
          <a:bodyPr wrap="none" rtlCol="0">
            <a:spAutoFit/>
          </a:bodyPr>
          <a:lstStyle/>
          <a:p>
            <a:r>
              <a:rPr lang="es-MX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PROPUESTA</a:t>
            </a:r>
          </a:p>
        </p:txBody>
      </p:sp>
      <p:cxnSp>
        <p:nvCxnSpPr>
          <p:cNvPr id="52" name="Conector recto 51"/>
          <p:cNvCxnSpPr/>
          <p:nvPr/>
        </p:nvCxnSpPr>
        <p:spPr>
          <a:xfrm>
            <a:off x="6592592" y="2276047"/>
            <a:ext cx="0" cy="388800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7679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5 CuadroTexto">
            <a:extLst>
              <a:ext uri="{FF2B5EF4-FFF2-40B4-BE49-F238E27FC236}">
                <a16:creationId xmlns="" xmlns:a16="http://schemas.microsoft.com/office/drawing/2014/main" id="{7B183C43-A446-48B3-9F0A-DF5CE1BB166B}"/>
              </a:ext>
            </a:extLst>
          </p:cNvPr>
          <p:cNvSpPr txBox="1"/>
          <p:nvPr/>
        </p:nvSpPr>
        <p:spPr>
          <a:xfrm>
            <a:off x="326672" y="485398"/>
            <a:ext cx="340189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3000" b="1" dirty="0" smtClean="0">
                <a:solidFill>
                  <a:schemeClr val="bg1">
                    <a:lumMod val="50000"/>
                  </a:schemeClr>
                </a:solidFill>
              </a:rPr>
              <a:t>NIVEL ESTRATÉGICO</a:t>
            </a:r>
            <a:endParaRPr lang="es-MX" sz="3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" name="Imagen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578" y="1515844"/>
            <a:ext cx="10267915" cy="46790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443100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agen 20">
            <a:extLst>
              <a:ext uri="{FF2B5EF4-FFF2-40B4-BE49-F238E27FC236}">
                <a16:creationId xmlns:a16="http://schemas.microsoft.com/office/drawing/2014/main" xmlns="" id="{53E188D1-F125-45DD-B6EB-A707E2C421B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449" t="12721" r="28753" b="10794"/>
          <a:stretch/>
        </p:blipFill>
        <p:spPr>
          <a:xfrm>
            <a:off x="5045673" y="477836"/>
            <a:ext cx="5414610" cy="5573351"/>
          </a:xfrm>
          <a:prstGeom prst="rect">
            <a:avLst/>
          </a:prstGeom>
        </p:spPr>
      </p:pic>
      <p:sp>
        <p:nvSpPr>
          <p:cNvPr id="23" name="Rectángulo 22">
            <a:extLst>
              <a:ext uri="{FF2B5EF4-FFF2-40B4-BE49-F238E27FC236}">
                <a16:creationId xmlns:a16="http://schemas.microsoft.com/office/drawing/2014/main" xmlns="" id="{B4F22DA3-3C97-4CA3-82C9-21640D03962A}"/>
              </a:ext>
            </a:extLst>
          </p:cNvPr>
          <p:cNvSpPr/>
          <p:nvPr/>
        </p:nvSpPr>
        <p:spPr>
          <a:xfrm>
            <a:off x="858390" y="2382358"/>
            <a:ext cx="26534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800" dirty="0">
                <a:solidFill>
                  <a:srgbClr val="7F7F7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 propone las siguientes incorporaciones</a:t>
            </a:r>
          </a:p>
        </p:txBody>
      </p:sp>
      <p:sp>
        <p:nvSpPr>
          <p:cNvPr id="24" name="Rectángulo 23"/>
          <p:cNvSpPr/>
          <p:nvPr/>
        </p:nvSpPr>
        <p:spPr>
          <a:xfrm>
            <a:off x="858390" y="3101370"/>
            <a:ext cx="411704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b="1" dirty="0">
                <a:solidFill>
                  <a:srgbClr val="7F7F7F"/>
                </a:solidFill>
              </a:rPr>
              <a:t>En la zonificación:</a:t>
            </a:r>
          </a:p>
          <a:p>
            <a:endParaRPr lang="es-MX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b="1" dirty="0">
                <a:solidFill>
                  <a:srgbClr val="26377D"/>
                </a:solidFill>
              </a:rPr>
              <a:t>Centro Urbano de la Ciudad de Mérida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b="1" dirty="0">
                <a:solidFill>
                  <a:srgbClr val="26377D"/>
                </a:solidFill>
              </a:rPr>
              <a:t>Área de Transición Norte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b="1" dirty="0">
                <a:solidFill>
                  <a:srgbClr val="26377D"/>
                </a:solidFill>
              </a:rPr>
              <a:t>Polígonos de Actuación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b="1" dirty="0">
                <a:solidFill>
                  <a:srgbClr val="26377D"/>
                </a:solidFill>
              </a:rPr>
              <a:t>Zonificación de la ZSCE Cuxtal</a:t>
            </a:r>
          </a:p>
        </p:txBody>
      </p:sp>
      <p:pic>
        <p:nvPicPr>
          <p:cNvPr id="25" name="Imagen 24">
            <a:extLst>
              <a:ext uri="{FF2B5EF4-FFF2-40B4-BE49-F238E27FC236}">
                <a16:creationId xmlns:a16="http://schemas.microsoft.com/office/drawing/2014/main" xmlns="" id="{E3CCF1FA-7932-4540-B5C7-DFB74B09AE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8898" y="4352588"/>
            <a:ext cx="2017770" cy="1705235"/>
          </a:xfrm>
          <a:prstGeom prst="rect">
            <a:avLst/>
          </a:prstGeom>
        </p:spPr>
      </p:pic>
      <p:sp>
        <p:nvSpPr>
          <p:cNvPr id="6" name="5 CuadroTexto">
            <a:extLst>
              <a:ext uri="{FF2B5EF4-FFF2-40B4-BE49-F238E27FC236}">
                <a16:creationId xmlns="" xmlns:a16="http://schemas.microsoft.com/office/drawing/2014/main" id="{7B183C43-A446-48B3-9F0A-DF5CE1BB166B}"/>
              </a:ext>
            </a:extLst>
          </p:cNvPr>
          <p:cNvSpPr txBox="1"/>
          <p:nvPr/>
        </p:nvSpPr>
        <p:spPr>
          <a:xfrm>
            <a:off x="360811" y="485398"/>
            <a:ext cx="495680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3000" b="1" dirty="0" smtClean="0">
                <a:solidFill>
                  <a:schemeClr val="bg1">
                    <a:lumMod val="50000"/>
                  </a:schemeClr>
                </a:solidFill>
              </a:rPr>
              <a:t>MODELO DE ORDENAMIENTO</a:t>
            </a:r>
            <a:endParaRPr lang="es-MX" sz="30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0942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65" y="1590954"/>
            <a:ext cx="11546697" cy="4326921"/>
          </a:xfrm>
          <a:prstGeom prst="rect">
            <a:avLst/>
          </a:prstGeom>
        </p:spPr>
      </p:pic>
      <p:sp>
        <p:nvSpPr>
          <p:cNvPr id="6" name="5 CuadroTexto">
            <a:extLst>
              <a:ext uri="{FF2B5EF4-FFF2-40B4-BE49-F238E27FC236}">
                <a16:creationId xmlns="" xmlns:a16="http://schemas.microsoft.com/office/drawing/2014/main" id="{7B183C43-A446-48B3-9F0A-DF5CE1BB166B}"/>
              </a:ext>
            </a:extLst>
          </p:cNvPr>
          <p:cNvSpPr txBox="1"/>
          <p:nvPr/>
        </p:nvSpPr>
        <p:spPr>
          <a:xfrm>
            <a:off x="319843" y="423945"/>
            <a:ext cx="182453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3000" b="1" dirty="0" smtClean="0">
                <a:solidFill>
                  <a:schemeClr val="bg1">
                    <a:lumMod val="50000"/>
                  </a:schemeClr>
                </a:solidFill>
              </a:rPr>
              <a:t>POLÍTICAS</a:t>
            </a:r>
            <a:endParaRPr lang="es-MX" sz="30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09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5 CuadroTexto">
            <a:extLst>
              <a:ext uri="{FF2B5EF4-FFF2-40B4-BE49-F238E27FC236}">
                <a16:creationId xmlns="" xmlns:a16="http://schemas.microsoft.com/office/drawing/2014/main" id="{7B183C43-A446-48B3-9F0A-DF5CE1BB166B}"/>
              </a:ext>
            </a:extLst>
          </p:cNvPr>
          <p:cNvSpPr txBox="1"/>
          <p:nvPr/>
        </p:nvSpPr>
        <p:spPr>
          <a:xfrm>
            <a:off x="333499" y="444429"/>
            <a:ext cx="376256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3000" b="1" dirty="0" smtClean="0">
                <a:solidFill>
                  <a:schemeClr val="bg1">
                    <a:lumMod val="50000"/>
                  </a:schemeClr>
                </a:solidFill>
              </a:rPr>
              <a:t>NIVEL INSTRUMENTAL</a:t>
            </a:r>
            <a:endParaRPr lang="es-MX" sz="3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xmlns="" id="{734F64EE-CE11-4B6D-A009-78D407ADE83C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0957" y="1643592"/>
            <a:ext cx="10567691" cy="44470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00509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>
            <a:extLst>
              <a:ext uri="{FF2B5EF4-FFF2-40B4-BE49-F238E27FC236}">
                <a16:creationId xmlns="" xmlns:a16="http://schemas.microsoft.com/office/drawing/2014/main" id="{7B183C43-A446-48B3-9F0A-DF5CE1BB166B}"/>
              </a:ext>
            </a:extLst>
          </p:cNvPr>
          <p:cNvSpPr txBox="1"/>
          <p:nvPr/>
        </p:nvSpPr>
        <p:spPr>
          <a:xfrm>
            <a:off x="340328" y="417117"/>
            <a:ext cx="278954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3000" b="1" dirty="0" smtClean="0">
                <a:solidFill>
                  <a:schemeClr val="bg1">
                    <a:lumMod val="50000"/>
                  </a:schemeClr>
                </a:solidFill>
              </a:rPr>
              <a:t>INSTRUMENTOS</a:t>
            </a:r>
            <a:endParaRPr lang="es-MX" sz="3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30" name="Conector recto 29">
            <a:extLst>
              <a:ext uri="{FF2B5EF4-FFF2-40B4-BE49-F238E27FC236}">
                <a16:creationId xmlns:a16="http://schemas.microsoft.com/office/drawing/2014/main" xmlns="" id="{408BDBAB-4AA4-4183-87C2-F7E08B0D75C3}"/>
              </a:ext>
            </a:extLst>
          </p:cNvPr>
          <p:cNvCxnSpPr>
            <a:cxnSpLocks/>
          </p:cNvCxnSpPr>
          <p:nvPr/>
        </p:nvCxnSpPr>
        <p:spPr>
          <a:xfrm>
            <a:off x="9171626" y="3088914"/>
            <a:ext cx="0" cy="2105637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ector recto 30">
            <a:extLst>
              <a:ext uri="{FF2B5EF4-FFF2-40B4-BE49-F238E27FC236}">
                <a16:creationId xmlns:a16="http://schemas.microsoft.com/office/drawing/2014/main" xmlns="" id="{2EB56159-D34F-4855-9451-F8396F576353}"/>
              </a:ext>
            </a:extLst>
          </p:cNvPr>
          <p:cNvCxnSpPr>
            <a:cxnSpLocks/>
          </p:cNvCxnSpPr>
          <p:nvPr/>
        </p:nvCxnSpPr>
        <p:spPr>
          <a:xfrm>
            <a:off x="5897626" y="2394589"/>
            <a:ext cx="0" cy="299573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ector recto 31">
            <a:extLst>
              <a:ext uri="{FF2B5EF4-FFF2-40B4-BE49-F238E27FC236}">
                <a16:creationId xmlns:a16="http://schemas.microsoft.com/office/drawing/2014/main" xmlns="" id="{79D93FF5-1214-42AB-A54F-7986D6F56086}"/>
              </a:ext>
            </a:extLst>
          </p:cNvPr>
          <p:cNvCxnSpPr>
            <a:cxnSpLocks/>
          </p:cNvCxnSpPr>
          <p:nvPr/>
        </p:nvCxnSpPr>
        <p:spPr>
          <a:xfrm>
            <a:off x="2651234" y="3068640"/>
            <a:ext cx="0" cy="2855079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ángulo 32">
            <a:extLst>
              <a:ext uri="{FF2B5EF4-FFF2-40B4-BE49-F238E27FC236}">
                <a16:creationId xmlns:a16="http://schemas.microsoft.com/office/drawing/2014/main" xmlns="" id="{3E56B3EE-AE0A-4715-A0F3-A647DCBB9D4E}"/>
              </a:ext>
            </a:extLst>
          </p:cNvPr>
          <p:cNvSpPr/>
          <p:nvPr/>
        </p:nvSpPr>
        <p:spPr>
          <a:xfrm>
            <a:off x="3704568" y="956226"/>
            <a:ext cx="44576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800" dirty="0">
                <a:solidFill>
                  <a:srgbClr val="7F7F7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Los </a:t>
            </a:r>
            <a:r>
              <a:rPr lang="es-MX" sz="1800" b="1" dirty="0">
                <a:solidFill>
                  <a:srgbClr val="7F7F7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INSTRUMENTOS DE GESTIÓN URBANA </a:t>
            </a:r>
            <a:r>
              <a:rPr lang="es-MX" sz="1800" dirty="0">
                <a:solidFill>
                  <a:srgbClr val="7F7F7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para cumplir los objetivos establecidos se clasifican en:</a:t>
            </a:r>
          </a:p>
        </p:txBody>
      </p:sp>
      <p:sp>
        <p:nvSpPr>
          <p:cNvPr id="34" name="Rectángulo: esquinas redondeadas 11">
            <a:extLst>
              <a:ext uri="{FF2B5EF4-FFF2-40B4-BE49-F238E27FC236}">
                <a16:creationId xmlns:a16="http://schemas.microsoft.com/office/drawing/2014/main" xmlns="" id="{43A16071-0FC1-439C-88C0-481B749B373D}"/>
              </a:ext>
            </a:extLst>
          </p:cNvPr>
          <p:cNvSpPr/>
          <p:nvPr/>
        </p:nvSpPr>
        <p:spPr>
          <a:xfrm>
            <a:off x="1151751" y="2895967"/>
            <a:ext cx="2986480" cy="1166069"/>
          </a:xfrm>
          <a:prstGeom prst="roundRect">
            <a:avLst/>
          </a:prstGeom>
          <a:solidFill>
            <a:srgbClr val="F8AF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/>
              <a:t>JURÍDICOS</a:t>
            </a:r>
          </a:p>
        </p:txBody>
      </p:sp>
      <p:sp>
        <p:nvSpPr>
          <p:cNvPr id="35" name="Rectángulo: esquinas redondeadas 12">
            <a:extLst>
              <a:ext uri="{FF2B5EF4-FFF2-40B4-BE49-F238E27FC236}">
                <a16:creationId xmlns:a16="http://schemas.microsoft.com/office/drawing/2014/main" xmlns="" id="{1F483661-9814-42A5-800F-09AD9C8A0596}"/>
              </a:ext>
            </a:extLst>
          </p:cNvPr>
          <p:cNvSpPr/>
          <p:nvPr/>
        </p:nvSpPr>
        <p:spPr>
          <a:xfrm>
            <a:off x="4415068" y="2895967"/>
            <a:ext cx="2986480" cy="1166069"/>
          </a:xfrm>
          <a:prstGeom prst="roundRect">
            <a:avLst/>
          </a:prstGeom>
          <a:solidFill>
            <a:srgbClr val="1FB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/>
              <a:t>FINANCIEROS Y FISCALES</a:t>
            </a:r>
          </a:p>
        </p:txBody>
      </p:sp>
      <p:sp>
        <p:nvSpPr>
          <p:cNvPr id="36" name="Rectángulo: esquinas redondeadas 13">
            <a:extLst>
              <a:ext uri="{FF2B5EF4-FFF2-40B4-BE49-F238E27FC236}">
                <a16:creationId xmlns:a16="http://schemas.microsoft.com/office/drawing/2014/main" xmlns="" id="{B9B743F6-1230-4C63-85D6-D85C3403BAF0}"/>
              </a:ext>
            </a:extLst>
          </p:cNvPr>
          <p:cNvSpPr/>
          <p:nvPr/>
        </p:nvSpPr>
        <p:spPr>
          <a:xfrm>
            <a:off x="7678385" y="2895967"/>
            <a:ext cx="2986480" cy="1166069"/>
          </a:xfrm>
          <a:prstGeom prst="roundRect">
            <a:avLst/>
          </a:prstGeom>
          <a:solidFill>
            <a:srgbClr val="E31E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/>
              <a:t>IMPLEMENTACIÓN DE LA POLÍTICA URBANA</a:t>
            </a:r>
          </a:p>
        </p:txBody>
      </p:sp>
      <p:sp>
        <p:nvSpPr>
          <p:cNvPr id="37" name="Rectángulo: esquinas redondeadas 14">
            <a:extLst>
              <a:ext uri="{FF2B5EF4-FFF2-40B4-BE49-F238E27FC236}">
                <a16:creationId xmlns:a16="http://schemas.microsoft.com/office/drawing/2014/main" xmlns="" id="{34995AA8-EFDA-4D86-A0A9-BEF1055329BA}"/>
              </a:ext>
            </a:extLst>
          </p:cNvPr>
          <p:cNvSpPr/>
          <p:nvPr/>
        </p:nvSpPr>
        <p:spPr>
          <a:xfrm>
            <a:off x="1151751" y="4992427"/>
            <a:ext cx="2986480" cy="1166069"/>
          </a:xfrm>
          <a:prstGeom prst="roundRect">
            <a:avLst/>
          </a:prstGeom>
          <a:solidFill>
            <a:srgbClr val="F8AF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/>
              <a:t>INFORMACIÓN</a:t>
            </a:r>
          </a:p>
        </p:txBody>
      </p:sp>
      <p:sp>
        <p:nvSpPr>
          <p:cNvPr id="38" name="Rectángulo: esquinas redondeadas 15">
            <a:extLst>
              <a:ext uri="{FF2B5EF4-FFF2-40B4-BE49-F238E27FC236}">
                <a16:creationId xmlns:a16="http://schemas.microsoft.com/office/drawing/2014/main" xmlns="" id="{0E67C802-3F76-4D10-80A5-2E40999F7182}"/>
              </a:ext>
            </a:extLst>
          </p:cNvPr>
          <p:cNvSpPr/>
          <p:nvPr/>
        </p:nvSpPr>
        <p:spPr>
          <a:xfrm>
            <a:off x="4415068" y="4992427"/>
            <a:ext cx="2986480" cy="1166069"/>
          </a:xfrm>
          <a:prstGeom prst="roundRect">
            <a:avLst/>
          </a:prstGeom>
          <a:solidFill>
            <a:srgbClr val="1FB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/>
              <a:t>COLABORACIÓN Y ASOCIACIÓN</a:t>
            </a:r>
          </a:p>
        </p:txBody>
      </p:sp>
      <p:sp>
        <p:nvSpPr>
          <p:cNvPr id="39" name="Rectángulo: esquinas redondeadas 16">
            <a:extLst>
              <a:ext uri="{FF2B5EF4-FFF2-40B4-BE49-F238E27FC236}">
                <a16:creationId xmlns:a16="http://schemas.microsoft.com/office/drawing/2014/main" xmlns="" id="{B029F22D-FB34-41E5-9A8E-9D9461B7871A}"/>
              </a:ext>
            </a:extLst>
          </p:cNvPr>
          <p:cNvSpPr/>
          <p:nvPr/>
        </p:nvSpPr>
        <p:spPr>
          <a:xfrm>
            <a:off x="7678385" y="4992427"/>
            <a:ext cx="2986480" cy="1166069"/>
          </a:xfrm>
          <a:prstGeom prst="roundRect">
            <a:avLst/>
          </a:prstGeom>
          <a:solidFill>
            <a:srgbClr val="E31E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/>
              <a:t>PARTICIPACIÓN</a:t>
            </a:r>
          </a:p>
        </p:txBody>
      </p:sp>
      <p:cxnSp>
        <p:nvCxnSpPr>
          <p:cNvPr id="40" name="Conector: angular 18">
            <a:extLst>
              <a:ext uri="{FF2B5EF4-FFF2-40B4-BE49-F238E27FC236}">
                <a16:creationId xmlns:a16="http://schemas.microsoft.com/office/drawing/2014/main" xmlns="" id="{C6735D8F-AAE0-47EB-B756-485DAF5EEB02}"/>
              </a:ext>
            </a:extLst>
          </p:cNvPr>
          <p:cNvCxnSpPr>
            <a:cxnSpLocks/>
          </p:cNvCxnSpPr>
          <p:nvPr/>
        </p:nvCxnSpPr>
        <p:spPr>
          <a:xfrm rot="16200000" flipH="1">
            <a:off x="7114375" y="676464"/>
            <a:ext cx="1002755" cy="3436252"/>
          </a:xfrm>
          <a:prstGeom prst="bentConnector3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ector angular 40"/>
          <p:cNvCxnSpPr>
            <a:stCxn id="34" idx="0"/>
          </p:cNvCxnSpPr>
          <p:nvPr/>
        </p:nvCxnSpPr>
        <p:spPr>
          <a:xfrm rot="5400000" flipH="1" flipV="1">
            <a:off x="4023503" y="1011163"/>
            <a:ext cx="506292" cy="3263317"/>
          </a:xfrm>
          <a:prstGeom prst="bentConnector2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2862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>
            <a:extLst>
              <a:ext uri="{FF2B5EF4-FFF2-40B4-BE49-F238E27FC236}">
                <a16:creationId xmlns="" xmlns:a16="http://schemas.microsoft.com/office/drawing/2014/main" id="{7B183C43-A446-48B3-9F0A-DF5CE1BB166B}"/>
              </a:ext>
            </a:extLst>
          </p:cNvPr>
          <p:cNvSpPr txBox="1"/>
          <p:nvPr/>
        </p:nvSpPr>
        <p:spPr>
          <a:xfrm>
            <a:off x="388123" y="533195"/>
            <a:ext cx="363272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3000" b="1" dirty="0" smtClean="0">
                <a:solidFill>
                  <a:schemeClr val="bg1">
                    <a:lumMod val="50000"/>
                  </a:schemeClr>
                </a:solidFill>
              </a:rPr>
              <a:t>ALINEACIÓN PMDUM</a:t>
            </a:r>
            <a:endParaRPr lang="es-MX" sz="3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9" name="Imagen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163" y="1995927"/>
            <a:ext cx="11545887" cy="33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200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342551" y="3923220"/>
            <a:ext cx="9506898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500" b="1" dirty="0" smtClean="0">
                <a:solidFill>
                  <a:srgbClr val="51C4ED"/>
                </a:solidFill>
              </a:rPr>
              <a:t>PROYECTO DE MODIFICACIÓN DEL</a:t>
            </a:r>
          </a:p>
          <a:p>
            <a:pPr algn="ctr"/>
            <a:r>
              <a:rPr lang="es-MX" sz="4800" b="1" dirty="0" smtClean="0">
                <a:solidFill>
                  <a:schemeClr val="bg1"/>
                </a:solidFill>
              </a:rPr>
              <a:t>PROGRAMA MUNICIPAL DE DESARROLLO URBANO DE MÉRIDA</a:t>
            </a:r>
            <a:endParaRPr lang="es-MX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887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4434324" y="4122919"/>
            <a:ext cx="332334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6000" b="1" dirty="0">
                <a:solidFill>
                  <a:schemeClr val="bg1"/>
                </a:solidFill>
                <a:latin typeface="Barlow ExtraBold" panose="00000900000000000000" pitchFamily="2" charset="0"/>
              </a:rPr>
              <a:t>GRACIAS</a:t>
            </a:r>
          </a:p>
        </p:txBody>
      </p:sp>
    </p:spTree>
    <p:extLst>
      <p:ext uri="{BB962C8B-B14F-4D97-AF65-F5344CB8AC3E}">
        <p14:creationId xmlns:p14="http://schemas.microsoft.com/office/powerpoint/2010/main" val="989225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Conector recto 12"/>
          <p:cNvCxnSpPr/>
          <p:nvPr/>
        </p:nvCxnSpPr>
        <p:spPr>
          <a:xfrm>
            <a:off x="2919039" y="3440464"/>
            <a:ext cx="6353922" cy="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5 CuadroTexto">
            <a:extLst>
              <a:ext uri="{FF2B5EF4-FFF2-40B4-BE49-F238E27FC236}">
                <a16:creationId xmlns="" xmlns:a16="http://schemas.microsoft.com/office/drawing/2014/main" id="{7B183C43-A446-48B3-9F0A-DF5CE1BB166B}"/>
              </a:ext>
            </a:extLst>
          </p:cNvPr>
          <p:cNvSpPr txBox="1"/>
          <p:nvPr/>
        </p:nvSpPr>
        <p:spPr>
          <a:xfrm>
            <a:off x="545163" y="355664"/>
            <a:ext cx="213430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3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CONTENIDO</a:t>
            </a:r>
          </a:p>
        </p:txBody>
      </p:sp>
      <p:sp>
        <p:nvSpPr>
          <p:cNvPr id="4" name="Rectángulo 3"/>
          <p:cNvSpPr/>
          <p:nvPr/>
        </p:nvSpPr>
        <p:spPr>
          <a:xfrm>
            <a:off x="2379039" y="2889381"/>
            <a:ext cx="1080000" cy="1080000"/>
          </a:xfrm>
          <a:prstGeom prst="rect">
            <a:avLst/>
          </a:prstGeom>
          <a:solidFill>
            <a:srgbClr val="2637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Rectángulo 4"/>
          <p:cNvSpPr/>
          <p:nvPr/>
        </p:nvSpPr>
        <p:spPr>
          <a:xfrm>
            <a:off x="4491255" y="2889381"/>
            <a:ext cx="1080000" cy="1080000"/>
          </a:xfrm>
          <a:prstGeom prst="rect">
            <a:avLst/>
          </a:prstGeom>
          <a:solidFill>
            <a:srgbClr val="1FB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" name="Rectángulo 5"/>
          <p:cNvSpPr/>
          <p:nvPr/>
        </p:nvSpPr>
        <p:spPr>
          <a:xfrm>
            <a:off x="6603471" y="2889381"/>
            <a:ext cx="1080000" cy="1080000"/>
          </a:xfrm>
          <a:prstGeom prst="rect">
            <a:avLst/>
          </a:prstGeom>
          <a:solidFill>
            <a:srgbClr val="2637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7" name="Rectángulo 6"/>
          <p:cNvSpPr/>
          <p:nvPr/>
        </p:nvSpPr>
        <p:spPr>
          <a:xfrm>
            <a:off x="8715687" y="2889381"/>
            <a:ext cx="1080000" cy="1080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" name="CuadroTexto 7"/>
          <p:cNvSpPr txBox="1"/>
          <p:nvPr/>
        </p:nvSpPr>
        <p:spPr>
          <a:xfrm>
            <a:off x="1980325" y="4504992"/>
            <a:ext cx="1877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2000" b="1" dirty="0" smtClean="0">
                <a:solidFill>
                  <a:schemeClr val="bg1">
                    <a:lumMod val="50000"/>
                  </a:schemeClr>
                </a:solidFill>
              </a:rPr>
              <a:t>INTRODUCCIÓN</a:t>
            </a:r>
            <a:endParaRPr lang="es-MX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3467370" y="2044715"/>
            <a:ext cx="31277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2000" b="1" dirty="0" smtClean="0">
                <a:solidFill>
                  <a:schemeClr val="bg1">
                    <a:lumMod val="50000"/>
                  </a:schemeClr>
                </a:solidFill>
              </a:rPr>
              <a:t>PROCESO DE MOD PMDUM</a:t>
            </a:r>
            <a:endParaRPr lang="es-MX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CuadroTexto 13"/>
          <p:cNvSpPr txBox="1"/>
          <p:nvPr/>
        </p:nvSpPr>
        <p:spPr>
          <a:xfrm>
            <a:off x="8013196" y="2044715"/>
            <a:ext cx="24849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2000" b="1" dirty="0" smtClean="0">
                <a:solidFill>
                  <a:schemeClr val="bg1">
                    <a:lumMod val="50000"/>
                  </a:schemeClr>
                </a:solidFill>
              </a:rPr>
              <a:t>ALINEACIÓN PMDUM</a:t>
            </a:r>
          </a:p>
        </p:txBody>
      </p:sp>
      <p:sp>
        <p:nvSpPr>
          <p:cNvPr id="15" name="CuadroTexto 14"/>
          <p:cNvSpPr txBox="1"/>
          <p:nvPr/>
        </p:nvSpPr>
        <p:spPr>
          <a:xfrm>
            <a:off x="5858502" y="4504684"/>
            <a:ext cx="25699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2000" b="1" dirty="0" smtClean="0">
                <a:solidFill>
                  <a:schemeClr val="bg1">
                    <a:lumMod val="50000"/>
                  </a:schemeClr>
                </a:solidFill>
              </a:rPr>
              <a:t>ESTRUCTURA PMDUM</a:t>
            </a:r>
            <a:endParaRPr lang="es-MX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CuadroTexto 15"/>
          <p:cNvSpPr txBox="1"/>
          <p:nvPr/>
        </p:nvSpPr>
        <p:spPr>
          <a:xfrm>
            <a:off x="2534959" y="3036966"/>
            <a:ext cx="768159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4500" b="1" dirty="0" smtClean="0">
                <a:solidFill>
                  <a:schemeClr val="bg1"/>
                </a:solidFill>
              </a:rPr>
              <a:t>01</a:t>
            </a:r>
            <a:endParaRPr lang="es-MX" sz="4500" b="1" dirty="0">
              <a:solidFill>
                <a:schemeClr val="bg1"/>
              </a:solidFill>
            </a:endParaRPr>
          </a:p>
        </p:txBody>
      </p:sp>
      <p:sp>
        <p:nvSpPr>
          <p:cNvPr id="17" name="CuadroTexto 16"/>
          <p:cNvSpPr txBox="1"/>
          <p:nvPr/>
        </p:nvSpPr>
        <p:spPr>
          <a:xfrm>
            <a:off x="4647174" y="3036966"/>
            <a:ext cx="768159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4500" b="1" dirty="0" smtClean="0">
                <a:solidFill>
                  <a:schemeClr val="bg1"/>
                </a:solidFill>
              </a:rPr>
              <a:t>02</a:t>
            </a:r>
            <a:endParaRPr lang="es-MX" sz="4500" b="1" dirty="0">
              <a:solidFill>
                <a:schemeClr val="bg1"/>
              </a:solidFill>
            </a:endParaRPr>
          </a:p>
        </p:txBody>
      </p:sp>
      <p:sp>
        <p:nvSpPr>
          <p:cNvPr id="19" name="CuadroTexto 18"/>
          <p:cNvSpPr txBox="1"/>
          <p:nvPr/>
        </p:nvSpPr>
        <p:spPr>
          <a:xfrm>
            <a:off x="6759391" y="3036966"/>
            <a:ext cx="768159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4500" b="1" smtClean="0">
                <a:solidFill>
                  <a:schemeClr val="bg1"/>
                </a:solidFill>
              </a:rPr>
              <a:t>03</a:t>
            </a:r>
            <a:endParaRPr lang="es-MX" sz="4500" b="1" dirty="0">
              <a:solidFill>
                <a:schemeClr val="bg1"/>
              </a:solidFill>
            </a:endParaRPr>
          </a:p>
        </p:txBody>
      </p:sp>
      <p:sp>
        <p:nvSpPr>
          <p:cNvPr id="20" name="CuadroTexto 19"/>
          <p:cNvSpPr txBox="1"/>
          <p:nvPr/>
        </p:nvSpPr>
        <p:spPr>
          <a:xfrm>
            <a:off x="8871606" y="3036966"/>
            <a:ext cx="768159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4500" b="1" smtClean="0">
                <a:solidFill>
                  <a:schemeClr val="bg1"/>
                </a:solidFill>
              </a:rPr>
              <a:t>04</a:t>
            </a:r>
            <a:endParaRPr lang="es-MX" sz="4500" b="1" dirty="0">
              <a:solidFill>
                <a:schemeClr val="bg1"/>
              </a:solidFill>
            </a:endParaRPr>
          </a:p>
        </p:txBody>
      </p:sp>
      <p:sp>
        <p:nvSpPr>
          <p:cNvPr id="21" name="Pentágono 5">
            <a:extLst>
              <a:ext uri="{FF2B5EF4-FFF2-40B4-BE49-F238E27FC236}">
                <a16:creationId xmlns="" xmlns:a16="http://schemas.microsoft.com/office/drawing/2014/main" id="{56474395-6757-4DE8-B809-96AAFB4E64AB}"/>
              </a:ext>
            </a:extLst>
          </p:cNvPr>
          <p:cNvSpPr/>
          <p:nvPr/>
        </p:nvSpPr>
        <p:spPr>
          <a:xfrm rot="5400000" flipV="1">
            <a:off x="2800368" y="3856101"/>
            <a:ext cx="237339" cy="607892"/>
          </a:xfrm>
          <a:prstGeom prst="homePlat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2" name="Pentágono 5">
            <a:extLst>
              <a:ext uri="{FF2B5EF4-FFF2-40B4-BE49-F238E27FC236}">
                <a16:creationId xmlns="" xmlns:a16="http://schemas.microsoft.com/office/drawing/2014/main" id="{56474395-6757-4DE8-B809-96AAFB4E64AB}"/>
              </a:ext>
            </a:extLst>
          </p:cNvPr>
          <p:cNvSpPr/>
          <p:nvPr/>
        </p:nvSpPr>
        <p:spPr>
          <a:xfrm rot="5400000" flipV="1">
            <a:off x="7024801" y="3856102"/>
            <a:ext cx="237339" cy="607892"/>
          </a:xfrm>
          <a:prstGeom prst="homePlat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3" name="Pentágono 5">
            <a:extLst>
              <a:ext uri="{FF2B5EF4-FFF2-40B4-BE49-F238E27FC236}">
                <a16:creationId xmlns="" xmlns:a16="http://schemas.microsoft.com/office/drawing/2014/main" id="{56474395-6757-4DE8-B809-96AAFB4E64AB}"/>
              </a:ext>
            </a:extLst>
          </p:cNvPr>
          <p:cNvSpPr/>
          <p:nvPr/>
        </p:nvSpPr>
        <p:spPr>
          <a:xfrm rot="16200000" flipV="1">
            <a:off x="4912583" y="2394299"/>
            <a:ext cx="237339" cy="607892"/>
          </a:xfrm>
          <a:prstGeom prst="homePlat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4" name="Pentágono 5">
            <a:extLst>
              <a:ext uri="{FF2B5EF4-FFF2-40B4-BE49-F238E27FC236}">
                <a16:creationId xmlns="" xmlns:a16="http://schemas.microsoft.com/office/drawing/2014/main" id="{56474395-6757-4DE8-B809-96AAFB4E64AB}"/>
              </a:ext>
            </a:extLst>
          </p:cNvPr>
          <p:cNvSpPr/>
          <p:nvPr/>
        </p:nvSpPr>
        <p:spPr>
          <a:xfrm rot="16200000" flipV="1">
            <a:off x="9137015" y="2394300"/>
            <a:ext cx="237339" cy="607892"/>
          </a:xfrm>
          <a:prstGeom prst="homePlat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317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ángulo 12"/>
          <p:cNvSpPr/>
          <p:nvPr/>
        </p:nvSpPr>
        <p:spPr>
          <a:xfrm>
            <a:off x="6241514" y="2286890"/>
            <a:ext cx="5239109" cy="3415106"/>
          </a:xfrm>
          <a:prstGeom prst="rect">
            <a:avLst/>
          </a:prstGeom>
          <a:solidFill>
            <a:srgbClr val="2637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" name="5 CuadroTexto">
            <a:extLst>
              <a:ext uri="{FF2B5EF4-FFF2-40B4-BE49-F238E27FC236}">
                <a16:creationId xmlns="" xmlns:a16="http://schemas.microsoft.com/office/drawing/2014/main" id="{7B183C43-A446-48B3-9F0A-DF5CE1BB166B}"/>
              </a:ext>
            </a:extLst>
          </p:cNvPr>
          <p:cNvSpPr txBox="1"/>
          <p:nvPr/>
        </p:nvSpPr>
        <p:spPr>
          <a:xfrm>
            <a:off x="524679" y="362492"/>
            <a:ext cx="272382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3000" b="1" dirty="0" smtClean="0">
                <a:solidFill>
                  <a:schemeClr val="bg1">
                    <a:lumMod val="50000"/>
                  </a:schemeClr>
                </a:solidFill>
              </a:rPr>
              <a:t>INTRODUCCIÓN</a:t>
            </a:r>
            <a:endParaRPr lang="es-MX" sz="3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6241513" y="2404423"/>
            <a:ext cx="52391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solidFill>
                  <a:schemeClr val="bg1"/>
                </a:solidFill>
              </a:rPr>
              <a:t>¿POR QUÉ MODIFICAR?</a:t>
            </a:r>
            <a:endParaRPr lang="es-MX" sz="2000" b="1" dirty="0">
              <a:solidFill>
                <a:schemeClr val="bg1"/>
              </a:solidFill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6377240" y="3001017"/>
            <a:ext cx="496765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chemeClr val="bg1"/>
                </a:solidFill>
              </a:rPr>
              <a:t>A</a:t>
            </a:r>
            <a:r>
              <a:rPr lang="es-MX" sz="1600" dirty="0" smtClean="0">
                <a:solidFill>
                  <a:schemeClr val="bg1"/>
                </a:solidFill>
              </a:rPr>
              <a:t>juste </a:t>
            </a:r>
            <a:r>
              <a:rPr lang="es-MX" sz="1600" dirty="0">
                <a:solidFill>
                  <a:schemeClr val="bg1"/>
                </a:solidFill>
              </a:rPr>
              <a:t>de nuevos límites municipales y actualización </a:t>
            </a:r>
            <a:r>
              <a:rPr lang="es-MX" sz="1600" dirty="0" smtClean="0">
                <a:solidFill>
                  <a:schemeClr val="bg1"/>
                </a:solidFill>
              </a:rPr>
              <a:t>catastral.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MX" sz="1600" dirty="0" smtClean="0">
                <a:solidFill>
                  <a:schemeClr val="bg1"/>
                </a:solidFill>
              </a:rPr>
              <a:t>Revisión </a:t>
            </a:r>
            <a:r>
              <a:rPr lang="es-MX" sz="1600" dirty="0">
                <a:solidFill>
                  <a:schemeClr val="bg1"/>
                </a:solidFill>
              </a:rPr>
              <a:t>de criterios de densificación </a:t>
            </a:r>
            <a:r>
              <a:rPr lang="es-MX" sz="1600" dirty="0" smtClean="0">
                <a:solidFill>
                  <a:schemeClr val="bg1"/>
                </a:solidFill>
              </a:rPr>
              <a:t>urbana.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chemeClr val="bg1"/>
                </a:solidFill>
              </a:rPr>
              <a:t>H</a:t>
            </a:r>
            <a:r>
              <a:rPr lang="es-MX" sz="1600" dirty="0" smtClean="0">
                <a:solidFill>
                  <a:schemeClr val="bg1"/>
                </a:solidFill>
              </a:rPr>
              <a:t>omologación </a:t>
            </a:r>
            <a:r>
              <a:rPr lang="es-MX" sz="1600" dirty="0">
                <a:solidFill>
                  <a:schemeClr val="bg1"/>
                </a:solidFill>
              </a:rPr>
              <a:t>de clasificación de impactos en giros, usos y destinos de </a:t>
            </a:r>
            <a:r>
              <a:rPr lang="es-MX" sz="1600" dirty="0" smtClean="0">
                <a:solidFill>
                  <a:schemeClr val="bg1"/>
                </a:solidFill>
              </a:rPr>
              <a:t>suelo.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chemeClr val="bg1"/>
                </a:solidFill>
              </a:rPr>
              <a:t>R</a:t>
            </a:r>
            <a:r>
              <a:rPr lang="es-MX" sz="1600" dirty="0" smtClean="0">
                <a:solidFill>
                  <a:schemeClr val="bg1"/>
                </a:solidFill>
              </a:rPr>
              <a:t>evisión </a:t>
            </a:r>
            <a:r>
              <a:rPr lang="es-MX" sz="1600" dirty="0">
                <a:solidFill>
                  <a:schemeClr val="bg1"/>
                </a:solidFill>
              </a:rPr>
              <a:t>de </a:t>
            </a:r>
            <a:r>
              <a:rPr lang="es-MX" sz="1600" dirty="0" smtClean="0">
                <a:solidFill>
                  <a:schemeClr val="bg1"/>
                </a:solidFill>
              </a:rPr>
              <a:t>la jerarquización vial.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chemeClr val="bg1"/>
                </a:solidFill>
              </a:rPr>
              <a:t>M</a:t>
            </a:r>
            <a:r>
              <a:rPr lang="es-MX" sz="1600" dirty="0" smtClean="0">
                <a:solidFill>
                  <a:schemeClr val="bg1"/>
                </a:solidFill>
              </a:rPr>
              <a:t>ecanismos </a:t>
            </a:r>
            <a:r>
              <a:rPr lang="es-MX" sz="1600" dirty="0">
                <a:solidFill>
                  <a:schemeClr val="bg1"/>
                </a:solidFill>
              </a:rPr>
              <a:t>de ordenamiento en centros de población ubicados en la </a:t>
            </a:r>
            <a:r>
              <a:rPr lang="es-MX" sz="1600" dirty="0" smtClean="0">
                <a:solidFill>
                  <a:schemeClr val="bg1"/>
                </a:solidFill>
              </a:rPr>
              <a:t>ZSCE Cuxtal.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MX" sz="1600" dirty="0" smtClean="0">
                <a:solidFill>
                  <a:schemeClr val="bg1"/>
                </a:solidFill>
              </a:rPr>
              <a:t>Alineación normativa de estudios, planes y programas municipales.</a:t>
            </a:r>
            <a:endParaRPr lang="es-MX" sz="1600" dirty="0">
              <a:solidFill>
                <a:schemeClr val="bg1"/>
              </a:solidFill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672256" y="1719643"/>
            <a:ext cx="5239109" cy="2701850"/>
          </a:xfrm>
          <a:prstGeom prst="rect">
            <a:avLst/>
          </a:prstGeom>
          <a:solidFill>
            <a:srgbClr val="51C4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7" name="CuadroTexto 16"/>
          <p:cNvSpPr txBox="1"/>
          <p:nvPr/>
        </p:nvSpPr>
        <p:spPr>
          <a:xfrm>
            <a:off x="672255" y="1793294"/>
            <a:ext cx="523910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500" b="1" dirty="0" smtClean="0">
                <a:solidFill>
                  <a:schemeClr val="bg1"/>
                </a:solidFill>
              </a:rPr>
              <a:t>OBJETIVO</a:t>
            </a:r>
            <a:endParaRPr lang="es-MX" sz="2500" b="1" dirty="0">
              <a:solidFill>
                <a:schemeClr val="bg1"/>
              </a:solidFill>
            </a:endParaRPr>
          </a:p>
        </p:txBody>
      </p:sp>
      <p:sp>
        <p:nvSpPr>
          <p:cNvPr id="19" name="Rectángulo 18"/>
          <p:cNvSpPr/>
          <p:nvPr/>
        </p:nvSpPr>
        <p:spPr>
          <a:xfrm>
            <a:off x="1009525" y="2576562"/>
            <a:ext cx="456456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00" dirty="0">
                <a:solidFill>
                  <a:schemeClr val="bg1"/>
                </a:solidFill>
              </a:rPr>
              <a:t>Fortalecer el Modelo de Ordenamiento Territorial para los Asentamientos Humanos y el Desarrollo Urbano mediante la gestión de modelos de crecimiento sustentable, instrumentar polígonos de intervención y regeneración urbana y fortalecer los mecanismos de gestión del uso del suelo.</a:t>
            </a:r>
          </a:p>
        </p:txBody>
      </p:sp>
    </p:spTree>
    <p:extLst>
      <p:ext uri="{BB962C8B-B14F-4D97-AF65-F5344CB8AC3E}">
        <p14:creationId xmlns:p14="http://schemas.microsoft.com/office/powerpoint/2010/main" val="4081250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5 CuadroTexto">
            <a:extLst>
              <a:ext uri="{FF2B5EF4-FFF2-40B4-BE49-F238E27FC236}">
                <a16:creationId xmlns="" xmlns:a16="http://schemas.microsoft.com/office/drawing/2014/main" id="{7B183C43-A446-48B3-9F0A-DF5CE1BB166B}"/>
              </a:ext>
            </a:extLst>
          </p:cNvPr>
          <p:cNvSpPr txBox="1"/>
          <p:nvPr/>
        </p:nvSpPr>
        <p:spPr>
          <a:xfrm>
            <a:off x="504195" y="410289"/>
            <a:ext cx="477566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3000" b="1" dirty="0" smtClean="0">
                <a:solidFill>
                  <a:schemeClr val="bg1">
                    <a:lumMod val="50000"/>
                  </a:schemeClr>
                </a:solidFill>
              </a:rPr>
              <a:t>PROCESO DE MODIFICACIÓN</a:t>
            </a:r>
            <a:endParaRPr lang="es-MX" sz="3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2" name="Rectángulo 71"/>
          <p:cNvSpPr/>
          <p:nvPr/>
        </p:nvSpPr>
        <p:spPr>
          <a:xfrm>
            <a:off x="888185" y="1789182"/>
            <a:ext cx="16943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300" b="1" dirty="0" smtClean="0">
                <a:solidFill>
                  <a:srgbClr val="000090"/>
                </a:solidFill>
              </a:rPr>
              <a:t>Aviso Público de Inicio del proceso de modificación del PMDUM</a:t>
            </a:r>
            <a:endParaRPr lang="es-MX" sz="1300" dirty="0">
              <a:solidFill>
                <a:srgbClr val="000090"/>
              </a:solidFill>
            </a:endParaRPr>
          </a:p>
        </p:txBody>
      </p:sp>
      <p:sp>
        <p:nvSpPr>
          <p:cNvPr id="73" name="Rectángulo 72"/>
          <p:cNvSpPr/>
          <p:nvPr/>
        </p:nvSpPr>
        <p:spPr>
          <a:xfrm>
            <a:off x="1719751" y="4622639"/>
            <a:ext cx="14606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Talleres presenciales de participación ciudadana</a:t>
            </a:r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4" name="Rectángulo 73"/>
          <p:cNvSpPr/>
          <p:nvPr/>
        </p:nvSpPr>
        <p:spPr>
          <a:xfrm>
            <a:off x="2331901" y="2497927"/>
            <a:ext cx="16943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Aviso Público de terminación y calendario de audiencias públicas</a:t>
            </a:r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5" name="Rectángulo 74"/>
          <p:cNvSpPr/>
          <p:nvPr/>
        </p:nvSpPr>
        <p:spPr>
          <a:xfrm>
            <a:off x="3235000" y="4656725"/>
            <a:ext cx="13208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Consulta pública en modalidad virtual</a:t>
            </a:r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6" name="Rectángulo 75"/>
          <p:cNvSpPr/>
          <p:nvPr/>
        </p:nvSpPr>
        <p:spPr>
          <a:xfrm>
            <a:off x="3895438" y="2498106"/>
            <a:ext cx="13862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Sesiones de trabajo adicional en modalidad virtual</a:t>
            </a:r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7" name="Rectángulo 76"/>
          <p:cNvSpPr/>
          <p:nvPr/>
        </p:nvSpPr>
        <p:spPr>
          <a:xfrm>
            <a:off x="4688939" y="4639472"/>
            <a:ext cx="12888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Sesiones de trabajo presencial</a:t>
            </a:r>
          </a:p>
          <a:p>
            <a:pPr algn="ctr"/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Interinstitucional </a:t>
            </a:r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8" name="Rectángulo 77"/>
          <p:cNvSpPr/>
          <p:nvPr/>
        </p:nvSpPr>
        <p:spPr>
          <a:xfrm>
            <a:off x="5319585" y="2502870"/>
            <a:ext cx="14748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Integración de opiniones, propuestas</a:t>
            </a: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y observaciones </a:t>
            </a:r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0" name="Rectángulo 79"/>
          <p:cNvSpPr/>
          <p:nvPr/>
        </p:nvSpPr>
        <p:spPr>
          <a:xfrm>
            <a:off x="6327872" y="1465043"/>
            <a:ext cx="2379179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300" b="1" dirty="0" smtClean="0">
                <a:solidFill>
                  <a:srgbClr val="000090"/>
                </a:solidFill>
              </a:rPr>
              <a:t>Presentación </a:t>
            </a:r>
            <a:r>
              <a:rPr lang="es-MX" sz="1300" b="1" dirty="0">
                <a:solidFill>
                  <a:srgbClr val="000090"/>
                </a:solidFill>
              </a:rPr>
              <a:t>del proyecto para su deliberación ante el Consejo Municipal de Ordenamiento Territorial, Desarrollo Urbano y Vivienda</a:t>
            </a:r>
          </a:p>
        </p:txBody>
      </p:sp>
      <p:sp>
        <p:nvSpPr>
          <p:cNvPr id="81" name="Rectángulo 80"/>
          <p:cNvSpPr/>
          <p:nvPr/>
        </p:nvSpPr>
        <p:spPr>
          <a:xfrm>
            <a:off x="6231253" y="4656725"/>
            <a:ext cx="11438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Preparación del proyecto final </a:t>
            </a:r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8" name="Cheurón 117"/>
          <p:cNvSpPr/>
          <p:nvPr/>
        </p:nvSpPr>
        <p:spPr>
          <a:xfrm>
            <a:off x="1317017" y="3795644"/>
            <a:ext cx="812768" cy="310551"/>
          </a:xfrm>
          <a:prstGeom prst="chevron">
            <a:avLst/>
          </a:prstGeom>
          <a:solidFill>
            <a:srgbClr val="AFCE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sp>
        <p:nvSpPr>
          <p:cNvPr id="119" name="Cheurón 118"/>
          <p:cNvSpPr/>
          <p:nvPr/>
        </p:nvSpPr>
        <p:spPr>
          <a:xfrm>
            <a:off x="2041637" y="3795644"/>
            <a:ext cx="812768" cy="310551"/>
          </a:xfrm>
          <a:prstGeom prst="chevron">
            <a:avLst/>
          </a:prstGeom>
          <a:solidFill>
            <a:srgbClr val="AFCE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sp>
        <p:nvSpPr>
          <p:cNvPr id="120" name="Cheurón 119"/>
          <p:cNvSpPr/>
          <p:nvPr/>
        </p:nvSpPr>
        <p:spPr>
          <a:xfrm>
            <a:off x="2766257" y="3795644"/>
            <a:ext cx="812768" cy="310551"/>
          </a:xfrm>
          <a:prstGeom prst="chevron">
            <a:avLst/>
          </a:prstGeom>
          <a:solidFill>
            <a:srgbClr val="AFCE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sp>
        <p:nvSpPr>
          <p:cNvPr id="121" name="Cheurón 120"/>
          <p:cNvSpPr/>
          <p:nvPr/>
        </p:nvSpPr>
        <p:spPr>
          <a:xfrm>
            <a:off x="3490877" y="3795644"/>
            <a:ext cx="812768" cy="310551"/>
          </a:xfrm>
          <a:prstGeom prst="chevron">
            <a:avLst/>
          </a:prstGeom>
          <a:solidFill>
            <a:srgbClr val="AFCE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sp>
        <p:nvSpPr>
          <p:cNvPr id="122" name="Cheurón 121"/>
          <p:cNvSpPr/>
          <p:nvPr/>
        </p:nvSpPr>
        <p:spPr>
          <a:xfrm>
            <a:off x="4215497" y="3795644"/>
            <a:ext cx="812768" cy="310551"/>
          </a:xfrm>
          <a:prstGeom prst="chevron">
            <a:avLst/>
          </a:prstGeom>
          <a:solidFill>
            <a:srgbClr val="AFCE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sp>
        <p:nvSpPr>
          <p:cNvPr id="123" name="Cheurón 122"/>
          <p:cNvSpPr/>
          <p:nvPr/>
        </p:nvSpPr>
        <p:spPr>
          <a:xfrm>
            <a:off x="4940117" y="3795644"/>
            <a:ext cx="812768" cy="310551"/>
          </a:xfrm>
          <a:prstGeom prst="chevron">
            <a:avLst/>
          </a:prstGeom>
          <a:solidFill>
            <a:srgbClr val="AFCE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sp>
        <p:nvSpPr>
          <p:cNvPr id="124" name="Cheurón 123"/>
          <p:cNvSpPr/>
          <p:nvPr/>
        </p:nvSpPr>
        <p:spPr>
          <a:xfrm>
            <a:off x="5664737" y="3795644"/>
            <a:ext cx="812768" cy="310551"/>
          </a:xfrm>
          <a:prstGeom prst="chevron">
            <a:avLst/>
          </a:prstGeom>
          <a:solidFill>
            <a:srgbClr val="AFCE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sp>
        <p:nvSpPr>
          <p:cNvPr id="125" name="Cheurón 124"/>
          <p:cNvSpPr/>
          <p:nvPr/>
        </p:nvSpPr>
        <p:spPr>
          <a:xfrm>
            <a:off x="6389357" y="3795644"/>
            <a:ext cx="812768" cy="310551"/>
          </a:xfrm>
          <a:prstGeom prst="chevron">
            <a:avLst/>
          </a:prstGeom>
          <a:solidFill>
            <a:srgbClr val="AFCE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sp>
        <p:nvSpPr>
          <p:cNvPr id="126" name="Cheurón 125"/>
          <p:cNvSpPr/>
          <p:nvPr/>
        </p:nvSpPr>
        <p:spPr>
          <a:xfrm>
            <a:off x="7113977" y="3795644"/>
            <a:ext cx="812768" cy="310551"/>
          </a:xfrm>
          <a:prstGeom prst="chevron">
            <a:avLst/>
          </a:prstGeom>
          <a:solidFill>
            <a:srgbClr val="89D7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sp>
        <p:nvSpPr>
          <p:cNvPr id="127" name="Cheurón 126"/>
          <p:cNvSpPr/>
          <p:nvPr/>
        </p:nvSpPr>
        <p:spPr>
          <a:xfrm>
            <a:off x="7838597" y="3795644"/>
            <a:ext cx="812768" cy="310551"/>
          </a:xfrm>
          <a:prstGeom prst="chevron">
            <a:avLst/>
          </a:prstGeom>
          <a:solidFill>
            <a:srgbClr val="2637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sp>
        <p:nvSpPr>
          <p:cNvPr id="128" name="Cheurón 127"/>
          <p:cNvSpPr/>
          <p:nvPr/>
        </p:nvSpPr>
        <p:spPr>
          <a:xfrm>
            <a:off x="8563217" y="3795644"/>
            <a:ext cx="812768" cy="310551"/>
          </a:xfrm>
          <a:prstGeom prst="chevron">
            <a:avLst/>
          </a:prstGeom>
          <a:solidFill>
            <a:srgbClr val="2637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sp>
        <p:nvSpPr>
          <p:cNvPr id="129" name="Cheurón 128"/>
          <p:cNvSpPr/>
          <p:nvPr/>
        </p:nvSpPr>
        <p:spPr>
          <a:xfrm>
            <a:off x="9287837" y="3795644"/>
            <a:ext cx="812768" cy="310551"/>
          </a:xfrm>
          <a:prstGeom prst="chevron">
            <a:avLst/>
          </a:prstGeom>
          <a:solidFill>
            <a:srgbClr val="2637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sp>
        <p:nvSpPr>
          <p:cNvPr id="130" name="Cheurón 129"/>
          <p:cNvSpPr/>
          <p:nvPr/>
        </p:nvSpPr>
        <p:spPr>
          <a:xfrm>
            <a:off x="10012457" y="3795644"/>
            <a:ext cx="812768" cy="310551"/>
          </a:xfrm>
          <a:prstGeom prst="chevron">
            <a:avLst/>
          </a:prstGeom>
          <a:solidFill>
            <a:srgbClr val="2637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cxnSp>
        <p:nvCxnSpPr>
          <p:cNvPr id="85" name="Conector recto 84"/>
          <p:cNvCxnSpPr/>
          <p:nvPr/>
        </p:nvCxnSpPr>
        <p:spPr>
          <a:xfrm flipV="1">
            <a:off x="2437520" y="3938680"/>
            <a:ext cx="0" cy="540000"/>
          </a:xfrm>
          <a:prstGeom prst="line">
            <a:avLst/>
          </a:prstGeom>
          <a:ln w="28575">
            <a:solidFill>
              <a:srgbClr val="65A2D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Conector recto 81"/>
          <p:cNvCxnSpPr/>
          <p:nvPr/>
        </p:nvCxnSpPr>
        <p:spPr>
          <a:xfrm flipV="1">
            <a:off x="3173825" y="3406657"/>
            <a:ext cx="0" cy="540000"/>
          </a:xfrm>
          <a:prstGeom prst="line">
            <a:avLst/>
          </a:prstGeom>
          <a:ln w="28575">
            <a:solidFill>
              <a:srgbClr val="65A2D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Conector recto 82"/>
          <p:cNvCxnSpPr/>
          <p:nvPr/>
        </p:nvCxnSpPr>
        <p:spPr>
          <a:xfrm flipV="1">
            <a:off x="4581367" y="3406657"/>
            <a:ext cx="0" cy="540000"/>
          </a:xfrm>
          <a:prstGeom prst="line">
            <a:avLst/>
          </a:prstGeom>
          <a:ln w="28575">
            <a:solidFill>
              <a:srgbClr val="65A2D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Conector recto 83"/>
          <p:cNvCxnSpPr/>
          <p:nvPr/>
        </p:nvCxnSpPr>
        <p:spPr>
          <a:xfrm flipV="1">
            <a:off x="6062495" y="3394757"/>
            <a:ext cx="0" cy="540000"/>
          </a:xfrm>
          <a:prstGeom prst="line">
            <a:avLst/>
          </a:prstGeom>
          <a:ln w="28575">
            <a:solidFill>
              <a:srgbClr val="65A2D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Conector recto 85"/>
          <p:cNvCxnSpPr/>
          <p:nvPr/>
        </p:nvCxnSpPr>
        <p:spPr>
          <a:xfrm flipV="1">
            <a:off x="3886764" y="3941881"/>
            <a:ext cx="0" cy="540000"/>
          </a:xfrm>
          <a:prstGeom prst="line">
            <a:avLst/>
          </a:prstGeom>
          <a:ln w="28575">
            <a:solidFill>
              <a:srgbClr val="65A2D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Conector recto 86"/>
          <p:cNvCxnSpPr/>
          <p:nvPr/>
        </p:nvCxnSpPr>
        <p:spPr>
          <a:xfrm flipV="1">
            <a:off x="5330082" y="3943220"/>
            <a:ext cx="0" cy="540000"/>
          </a:xfrm>
          <a:prstGeom prst="line">
            <a:avLst/>
          </a:prstGeom>
          <a:ln w="28575">
            <a:solidFill>
              <a:srgbClr val="65A2D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Conector recto 88"/>
          <p:cNvCxnSpPr/>
          <p:nvPr/>
        </p:nvCxnSpPr>
        <p:spPr>
          <a:xfrm flipV="1">
            <a:off x="6803183" y="3950507"/>
            <a:ext cx="0" cy="540000"/>
          </a:xfrm>
          <a:prstGeom prst="line">
            <a:avLst/>
          </a:prstGeom>
          <a:ln w="28575">
            <a:solidFill>
              <a:srgbClr val="65A2D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ector recto 4"/>
          <p:cNvCxnSpPr/>
          <p:nvPr/>
        </p:nvCxnSpPr>
        <p:spPr>
          <a:xfrm flipV="1">
            <a:off x="1735937" y="2681322"/>
            <a:ext cx="0" cy="1260000"/>
          </a:xfrm>
          <a:prstGeom prst="line">
            <a:avLst/>
          </a:prstGeom>
          <a:ln w="28575">
            <a:solidFill>
              <a:srgbClr val="65A2D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Conector recto 133"/>
          <p:cNvCxnSpPr/>
          <p:nvPr/>
        </p:nvCxnSpPr>
        <p:spPr>
          <a:xfrm flipV="1">
            <a:off x="7515629" y="2577810"/>
            <a:ext cx="0" cy="1368000"/>
          </a:xfrm>
          <a:prstGeom prst="line">
            <a:avLst/>
          </a:prstGeom>
          <a:ln w="28575">
            <a:solidFill>
              <a:srgbClr val="51C4ED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Rectángulo 134"/>
          <p:cNvSpPr/>
          <p:nvPr/>
        </p:nvSpPr>
        <p:spPr>
          <a:xfrm>
            <a:off x="7576774" y="4887557"/>
            <a:ext cx="13536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Presentación del </a:t>
            </a: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proyecto ante el H. Cabildo del Ayuntamiento </a:t>
            </a:r>
          </a:p>
        </p:txBody>
      </p:sp>
      <p:cxnSp>
        <p:nvCxnSpPr>
          <p:cNvPr id="136" name="Conector recto 135"/>
          <p:cNvCxnSpPr/>
          <p:nvPr/>
        </p:nvCxnSpPr>
        <p:spPr>
          <a:xfrm flipV="1">
            <a:off x="8241934" y="3941881"/>
            <a:ext cx="0" cy="900000"/>
          </a:xfrm>
          <a:prstGeom prst="line">
            <a:avLst/>
          </a:prstGeom>
          <a:ln w="28575">
            <a:solidFill>
              <a:srgbClr val="18235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Conector recto 136"/>
          <p:cNvCxnSpPr/>
          <p:nvPr/>
        </p:nvCxnSpPr>
        <p:spPr>
          <a:xfrm flipV="1">
            <a:off x="8969601" y="3403383"/>
            <a:ext cx="0" cy="540000"/>
          </a:xfrm>
          <a:prstGeom prst="line">
            <a:avLst/>
          </a:prstGeom>
          <a:ln w="28575">
            <a:solidFill>
              <a:srgbClr val="18235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Rectángulo 137"/>
          <p:cNvSpPr/>
          <p:nvPr/>
        </p:nvSpPr>
        <p:spPr>
          <a:xfrm>
            <a:off x="8236780" y="2674146"/>
            <a:ext cx="14798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Dictamen de congruencia en instancia estatal</a:t>
            </a:r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0" name="Rectángulo 139"/>
          <p:cNvSpPr/>
          <p:nvPr/>
        </p:nvSpPr>
        <p:spPr>
          <a:xfrm>
            <a:off x="8976260" y="4887557"/>
            <a:ext cx="15049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Ratificación del proyecto ante el H. Cabildo del Ayuntamiento</a:t>
            </a:r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41" name="Conector recto 140"/>
          <p:cNvCxnSpPr/>
          <p:nvPr/>
        </p:nvCxnSpPr>
        <p:spPr>
          <a:xfrm flipV="1">
            <a:off x="9711478" y="3933255"/>
            <a:ext cx="0" cy="900000"/>
          </a:xfrm>
          <a:prstGeom prst="line">
            <a:avLst/>
          </a:prstGeom>
          <a:ln w="28575">
            <a:solidFill>
              <a:srgbClr val="18235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Conector recto 141"/>
          <p:cNvCxnSpPr/>
          <p:nvPr/>
        </p:nvCxnSpPr>
        <p:spPr>
          <a:xfrm flipV="1">
            <a:off x="10408363" y="3403383"/>
            <a:ext cx="0" cy="540000"/>
          </a:xfrm>
          <a:prstGeom prst="line">
            <a:avLst/>
          </a:prstGeom>
          <a:ln w="28575">
            <a:solidFill>
              <a:srgbClr val="18235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Rectángulo 142"/>
          <p:cNvSpPr/>
          <p:nvPr/>
        </p:nvSpPr>
        <p:spPr>
          <a:xfrm>
            <a:off x="9707252" y="2663807"/>
            <a:ext cx="1408986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Publicación y registro oficial del PMDUM</a:t>
            </a:r>
            <a:endParaRPr lang="es-MX" sz="13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8594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5 CuadroTexto">
            <a:extLst>
              <a:ext uri="{FF2B5EF4-FFF2-40B4-BE49-F238E27FC236}">
                <a16:creationId xmlns="" xmlns:a16="http://schemas.microsoft.com/office/drawing/2014/main" id="{7B183C43-A446-48B3-9F0A-DF5CE1BB166B}"/>
              </a:ext>
            </a:extLst>
          </p:cNvPr>
          <p:cNvSpPr txBox="1"/>
          <p:nvPr/>
        </p:nvSpPr>
        <p:spPr>
          <a:xfrm>
            <a:off x="674892" y="369320"/>
            <a:ext cx="463300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3000" b="1" dirty="0" smtClean="0">
                <a:solidFill>
                  <a:schemeClr val="bg1">
                    <a:lumMod val="50000"/>
                  </a:schemeClr>
                </a:solidFill>
              </a:rPr>
              <a:t>ESTRUCTURA Y CONTENIDO</a:t>
            </a:r>
            <a:endParaRPr lang="es-MX" sz="3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8" name="5 CuadroTexto">
            <a:extLst>
              <a:ext uri="{FF2B5EF4-FFF2-40B4-BE49-F238E27FC236}">
                <a16:creationId xmlns="" xmlns:a16="http://schemas.microsoft.com/office/drawing/2014/main" id="{7B183C43-A446-48B3-9F0A-DF5CE1BB166B}"/>
              </a:ext>
            </a:extLst>
          </p:cNvPr>
          <p:cNvSpPr txBox="1"/>
          <p:nvPr/>
        </p:nvSpPr>
        <p:spPr>
          <a:xfrm rot="16200000">
            <a:off x="-972900" y="3383782"/>
            <a:ext cx="356756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000" b="1" dirty="0" smtClean="0">
                <a:solidFill>
                  <a:schemeClr val="bg1">
                    <a:lumMod val="50000"/>
                  </a:schemeClr>
                </a:solidFill>
              </a:rPr>
              <a:t>PMDUM</a:t>
            </a:r>
            <a:endParaRPr lang="es-MX" sz="3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1344864" y="1875130"/>
            <a:ext cx="720000" cy="720000"/>
          </a:xfrm>
          <a:prstGeom prst="rect">
            <a:avLst/>
          </a:prstGeom>
          <a:solidFill>
            <a:srgbClr val="2637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2" name="Rectángulo 11"/>
          <p:cNvSpPr/>
          <p:nvPr/>
        </p:nvSpPr>
        <p:spPr>
          <a:xfrm>
            <a:off x="1344866" y="2831159"/>
            <a:ext cx="720000" cy="720000"/>
          </a:xfrm>
          <a:prstGeom prst="rect">
            <a:avLst/>
          </a:prstGeom>
          <a:solidFill>
            <a:srgbClr val="1FB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3" name="Rectángulo 12"/>
          <p:cNvSpPr/>
          <p:nvPr/>
        </p:nvSpPr>
        <p:spPr>
          <a:xfrm>
            <a:off x="1344864" y="3787188"/>
            <a:ext cx="720000" cy="720000"/>
          </a:xfrm>
          <a:prstGeom prst="rect">
            <a:avLst/>
          </a:prstGeom>
          <a:solidFill>
            <a:srgbClr val="2637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4" name="Rectángulo 13"/>
          <p:cNvSpPr/>
          <p:nvPr/>
        </p:nvSpPr>
        <p:spPr>
          <a:xfrm>
            <a:off x="1344864" y="4743217"/>
            <a:ext cx="720000" cy="720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5" name="CuadroTexto 14"/>
          <p:cNvSpPr txBox="1"/>
          <p:nvPr/>
        </p:nvSpPr>
        <p:spPr>
          <a:xfrm>
            <a:off x="1384904" y="1919659"/>
            <a:ext cx="63991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3500" b="1" dirty="0" smtClean="0">
                <a:solidFill>
                  <a:schemeClr val="bg1"/>
                </a:solidFill>
              </a:rPr>
              <a:t>01</a:t>
            </a:r>
            <a:endParaRPr lang="es-MX" sz="3500" b="1" dirty="0">
              <a:solidFill>
                <a:schemeClr val="bg1"/>
              </a:solidFill>
            </a:endParaRPr>
          </a:p>
        </p:txBody>
      </p:sp>
      <p:sp>
        <p:nvSpPr>
          <p:cNvPr id="16" name="CuadroTexto 15"/>
          <p:cNvSpPr txBox="1"/>
          <p:nvPr/>
        </p:nvSpPr>
        <p:spPr>
          <a:xfrm>
            <a:off x="1384906" y="2875688"/>
            <a:ext cx="63991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3500" b="1" dirty="0" smtClean="0">
                <a:solidFill>
                  <a:schemeClr val="bg1"/>
                </a:solidFill>
              </a:rPr>
              <a:t>02</a:t>
            </a:r>
            <a:endParaRPr lang="es-MX" sz="3500" b="1" dirty="0">
              <a:solidFill>
                <a:schemeClr val="bg1"/>
              </a:solidFill>
            </a:endParaRPr>
          </a:p>
        </p:txBody>
      </p:sp>
      <p:sp>
        <p:nvSpPr>
          <p:cNvPr id="17" name="CuadroTexto 16"/>
          <p:cNvSpPr txBox="1"/>
          <p:nvPr/>
        </p:nvSpPr>
        <p:spPr>
          <a:xfrm>
            <a:off x="1384903" y="3835432"/>
            <a:ext cx="63991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3500" b="1" dirty="0" smtClean="0">
                <a:solidFill>
                  <a:schemeClr val="bg1"/>
                </a:solidFill>
              </a:rPr>
              <a:t>03</a:t>
            </a:r>
            <a:endParaRPr lang="es-MX" sz="3500" b="1" dirty="0">
              <a:solidFill>
                <a:schemeClr val="bg1"/>
              </a:solidFill>
            </a:endParaRPr>
          </a:p>
        </p:txBody>
      </p:sp>
      <p:sp>
        <p:nvSpPr>
          <p:cNvPr id="19" name="CuadroTexto 18"/>
          <p:cNvSpPr txBox="1"/>
          <p:nvPr/>
        </p:nvSpPr>
        <p:spPr>
          <a:xfrm>
            <a:off x="1384903" y="4787746"/>
            <a:ext cx="63991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3500" b="1" dirty="0" smtClean="0">
                <a:solidFill>
                  <a:schemeClr val="bg1"/>
                </a:solidFill>
              </a:rPr>
              <a:t>04</a:t>
            </a:r>
            <a:endParaRPr lang="es-MX" sz="3500" b="1" dirty="0">
              <a:solidFill>
                <a:schemeClr val="bg1"/>
              </a:solidFill>
            </a:endParaRPr>
          </a:p>
        </p:txBody>
      </p:sp>
      <p:sp>
        <p:nvSpPr>
          <p:cNvPr id="21" name="5 CuadroTexto">
            <a:extLst>
              <a:ext uri="{FF2B5EF4-FFF2-40B4-BE49-F238E27FC236}">
                <a16:creationId xmlns="" xmlns:a16="http://schemas.microsoft.com/office/drawing/2014/main" id="{7B183C43-A446-48B3-9F0A-DF5CE1BB166B}"/>
              </a:ext>
            </a:extLst>
          </p:cNvPr>
          <p:cNvSpPr txBox="1"/>
          <p:nvPr/>
        </p:nvSpPr>
        <p:spPr>
          <a:xfrm>
            <a:off x="2187249" y="1996603"/>
            <a:ext cx="312297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500" b="1" dirty="0" smtClean="0">
                <a:solidFill>
                  <a:schemeClr val="bg1">
                    <a:lumMod val="50000"/>
                  </a:schemeClr>
                </a:solidFill>
              </a:rPr>
              <a:t>NIVEL ANTECEDENTES</a:t>
            </a:r>
            <a:endParaRPr lang="es-MX" sz="25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5 CuadroTexto">
            <a:extLst>
              <a:ext uri="{FF2B5EF4-FFF2-40B4-BE49-F238E27FC236}">
                <a16:creationId xmlns="" xmlns:a16="http://schemas.microsoft.com/office/drawing/2014/main" id="{7B183C43-A446-48B3-9F0A-DF5CE1BB166B}"/>
              </a:ext>
            </a:extLst>
          </p:cNvPr>
          <p:cNvSpPr txBox="1"/>
          <p:nvPr/>
        </p:nvSpPr>
        <p:spPr>
          <a:xfrm>
            <a:off x="2187249" y="2952632"/>
            <a:ext cx="2768707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500" b="1" dirty="0" smtClean="0">
                <a:solidFill>
                  <a:schemeClr val="bg1">
                    <a:lumMod val="50000"/>
                  </a:schemeClr>
                </a:solidFill>
              </a:rPr>
              <a:t>NIVEL NORMATIVO</a:t>
            </a:r>
            <a:endParaRPr lang="es-MX" sz="25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" name="5 CuadroTexto">
            <a:extLst>
              <a:ext uri="{FF2B5EF4-FFF2-40B4-BE49-F238E27FC236}">
                <a16:creationId xmlns="" xmlns:a16="http://schemas.microsoft.com/office/drawing/2014/main" id="{7B183C43-A446-48B3-9F0A-DF5CE1BB166B}"/>
              </a:ext>
            </a:extLst>
          </p:cNvPr>
          <p:cNvSpPr txBox="1"/>
          <p:nvPr/>
        </p:nvSpPr>
        <p:spPr>
          <a:xfrm>
            <a:off x="2187249" y="3908661"/>
            <a:ext cx="2869696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500" b="1" dirty="0" smtClean="0">
                <a:solidFill>
                  <a:schemeClr val="bg1">
                    <a:lumMod val="50000"/>
                  </a:schemeClr>
                </a:solidFill>
              </a:rPr>
              <a:t>NIVEL ESTRATÉGICO</a:t>
            </a:r>
            <a:endParaRPr lang="es-MX" sz="25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" name="5 CuadroTexto">
            <a:extLst>
              <a:ext uri="{FF2B5EF4-FFF2-40B4-BE49-F238E27FC236}">
                <a16:creationId xmlns="" xmlns:a16="http://schemas.microsoft.com/office/drawing/2014/main" id="{7B183C43-A446-48B3-9F0A-DF5CE1BB166B}"/>
              </a:ext>
            </a:extLst>
          </p:cNvPr>
          <p:cNvSpPr txBox="1"/>
          <p:nvPr/>
        </p:nvSpPr>
        <p:spPr>
          <a:xfrm>
            <a:off x="2187249" y="4864690"/>
            <a:ext cx="317266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500" b="1" dirty="0" smtClean="0">
                <a:solidFill>
                  <a:schemeClr val="bg1">
                    <a:lumMod val="50000"/>
                  </a:schemeClr>
                </a:solidFill>
              </a:rPr>
              <a:t>NIVEL INSTRUMENTAL</a:t>
            </a:r>
            <a:endParaRPr lang="es-MX" sz="25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9" name="5 CuadroTexto">
            <a:extLst>
              <a:ext uri="{FF2B5EF4-FFF2-40B4-BE49-F238E27FC236}">
                <a16:creationId xmlns="" xmlns:a16="http://schemas.microsoft.com/office/drawing/2014/main" id="{7B183C43-A446-48B3-9F0A-DF5CE1BB166B}"/>
              </a:ext>
            </a:extLst>
          </p:cNvPr>
          <p:cNvSpPr txBox="1"/>
          <p:nvPr/>
        </p:nvSpPr>
        <p:spPr>
          <a:xfrm>
            <a:off x="5767211" y="2050464"/>
            <a:ext cx="47752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>
                <a:solidFill>
                  <a:schemeClr val="bg1">
                    <a:lumMod val="50000"/>
                  </a:schemeClr>
                </a:solidFill>
              </a:rPr>
              <a:t>Síntesis de la problemática urbano rural.</a:t>
            </a:r>
            <a:endParaRPr lang="es-MX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" name="5 CuadroTexto">
            <a:extLst>
              <a:ext uri="{FF2B5EF4-FFF2-40B4-BE49-F238E27FC236}">
                <a16:creationId xmlns="" xmlns:a16="http://schemas.microsoft.com/office/drawing/2014/main" id="{7B183C43-A446-48B3-9F0A-DF5CE1BB166B}"/>
              </a:ext>
            </a:extLst>
          </p:cNvPr>
          <p:cNvSpPr txBox="1"/>
          <p:nvPr/>
        </p:nvSpPr>
        <p:spPr>
          <a:xfrm>
            <a:off x="5767211" y="3007252"/>
            <a:ext cx="63970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>
                <a:solidFill>
                  <a:schemeClr val="bg1">
                    <a:lumMod val="50000"/>
                  </a:schemeClr>
                </a:solidFill>
              </a:rPr>
              <a:t>Criterios de ordenamiento territorial y desarrollo urbano.</a:t>
            </a:r>
            <a:endParaRPr lang="es-MX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" name="5 CuadroTexto">
            <a:extLst>
              <a:ext uri="{FF2B5EF4-FFF2-40B4-BE49-F238E27FC236}">
                <a16:creationId xmlns="" xmlns:a16="http://schemas.microsoft.com/office/drawing/2014/main" id="{7B183C43-A446-48B3-9F0A-DF5CE1BB166B}"/>
              </a:ext>
            </a:extLst>
          </p:cNvPr>
          <p:cNvSpPr txBox="1"/>
          <p:nvPr/>
        </p:nvSpPr>
        <p:spPr>
          <a:xfrm>
            <a:off x="5767211" y="3964040"/>
            <a:ext cx="61991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>
                <a:solidFill>
                  <a:schemeClr val="bg1">
                    <a:lumMod val="50000"/>
                  </a:schemeClr>
                </a:solidFill>
              </a:rPr>
              <a:t>Modelo de Ordenamiento Territorial y Asentamientos Humanos.</a:t>
            </a:r>
            <a:endParaRPr lang="es-MX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" name="5 CuadroTexto">
            <a:extLst>
              <a:ext uri="{FF2B5EF4-FFF2-40B4-BE49-F238E27FC236}">
                <a16:creationId xmlns="" xmlns:a16="http://schemas.microsoft.com/office/drawing/2014/main" id="{7B183C43-A446-48B3-9F0A-DF5CE1BB166B}"/>
              </a:ext>
            </a:extLst>
          </p:cNvPr>
          <p:cNvSpPr txBox="1"/>
          <p:nvPr/>
        </p:nvSpPr>
        <p:spPr>
          <a:xfrm>
            <a:off x="5767211" y="4920828"/>
            <a:ext cx="53704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>
                <a:solidFill>
                  <a:schemeClr val="bg1">
                    <a:lumMod val="50000"/>
                  </a:schemeClr>
                </a:solidFill>
              </a:rPr>
              <a:t>Instrumentos de gestión y mecanismos de evaluación.</a:t>
            </a:r>
            <a:endParaRPr lang="es-MX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" name="Pentágono 5">
            <a:extLst>
              <a:ext uri="{FF2B5EF4-FFF2-40B4-BE49-F238E27FC236}">
                <a16:creationId xmlns="" xmlns:a16="http://schemas.microsoft.com/office/drawing/2014/main" id="{56474395-6757-4DE8-B809-96AAFB4E64AB}"/>
              </a:ext>
            </a:extLst>
          </p:cNvPr>
          <p:cNvSpPr/>
          <p:nvPr/>
        </p:nvSpPr>
        <p:spPr>
          <a:xfrm flipV="1">
            <a:off x="5420294" y="4963125"/>
            <a:ext cx="285305" cy="280183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4" name="Pentágono 5">
            <a:extLst>
              <a:ext uri="{FF2B5EF4-FFF2-40B4-BE49-F238E27FC236}">
                <a16:creationId xmlns="" xmlns:a16="http://schemas.microsoft.com/office/drawing/2014/main" id="{56474395-6757-4DE8-B809-96AAFB4E64AB}"/>
              </a:ext>
            </a:extLst>
          </p:cNvPr>
          <p:cNvSpPr/>
          <p:nvPr/>
        </p:nvSpPr>
        <p:spPr>
          <a:xfrm flipV="1">
            <a:off x="5420294" y="4007096"/>
            <a:ext cx="285305" cy="280183"/>
          </a:xfrm>
          <a:prstGeom prst="homePlate">
            <a:avLst/>
          </a:prstGeom>
          <a:solidFill>
            <a:srgbClr val="2637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5" name="Pentágono 5">
            <a:extLst>
              <a:ext uri="{FF2B5EF4-FFF2-40B4-BE49-F238E27FC236}">
                <a16:creationId xmlns="" xmlns:a16="http://schemas.microsoft.com/office/drawing/2014/main" id="{56474395-6757-4DE8-B809-96AAFB4E64AB}"/>
              </a:ext>
            </a:extLst>
          </p:cNvPr>
          <p:cNvSpPr/>
          <p:nvPr/>
        </p:nvSpPr>
        <p:spPr>
          <a:xfrm flipV="1">
            <a:off x="5420294" y="3051067"/>
            <a:ext cx="285305" cy="280183"/>
          </a:xfrm>
          <a:prstGeom prst="homePlate">
            <a:avLst/>
          </a:prstGeom>
          <a:solidFill>
            <a:srgbClr val="1FB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6" name="Pentágono 5">
            <a:extLst>
              <a:ext uri="{FF2B5EF4-FFF2-40B4-BE49-F238E27FC236}">
                <a16:creationId xmlns="" xmlns:a16="http://schemas.microsoft.com/office/drawing/2014/main" id="{56474395-6757-4DE8-B809-96AAFB4E64AB}"/>
              </a:ext>
            </a:extLst>
          </p:cNvPr>
          <p:cNvSpPr/>
          <p:nvPr/>
        </p:nvSpPr>
        <p:spPr>
          <a:xfrm flipV="1">
            <a:off x="5420294" y="2095038"/>
            <a:ext cx="285305" cy="280183"/>
          </a:xfrm>
          <a:prstGeom prst="homePlate">
            <a:avLst/>
          </a:prstGeom>
          <a:solidFill>
            <a:srgbClr val="2637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46221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xmlns="" id="{AEECE8EB-2382-43C8-814A-920774198015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231" y="1320232"/>
            <a:ext cx="9122553" cy="4613918"/>
          </a:xfrm>
          <a:prstGeom prst="rect">
            <a:avLst/>
          </a:prstGeom>
        </p:spPr>
      </p:pic>
      <p:sp>
        <p:nvSpPr>
          <p:cNvPr id="5" name="5 CuadroTexto">
            <a:extLst>
              <a:ext uri="{FF2B5EF4-FFF2-40B4-BE49-F238E27FC236}">
                <a16:creationId xmlns="" xmlns:a16="http://schemas.microsoft.com/office/drawing/2014/main" id="{7B183C43-A446-48B3-9F0A-DF5CE1BB166B}"/>
              </a:ext>
            </a:extLst>
          </p:cNvPr>
          <p:cNvSpPr txBox="1"/>
          <p:nvPr/>
        </p:nvSpPr>
        <p:spPr>
          <a:xfrm>
            <a:off x="353983" y="396632"/>
            <a:ext cx="370165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3000" b="1" dirty="0" smtClean="0">
                <a:solidFill>
                  <a:schemeClr val="bg1">
                    <a:lumMod val="50000"/>
                  </a:schemeClr>
                </a:solidFill>
              </a:rPr>
              <a:t>NIVEL ANTECEDENTES</a:t>
            </a:r>
            <a:endParaRPr lang="es-MX" sz="30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6450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agen 24">
            <a:extLst>
              <a:ext uri="{FF2B5EF4-FFF2-40B4-BE49-F238E27FC236}">
                <a16:creationId xmlns:a16="http://schemas.microsoft.com/office/drawing/2014/main" xmlns="" id="{1F5FC32F-32E8-4251-882B-F127B3D971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9697" y="122905"/>
            <a:ext cx="4962166" cy="6145315"/>
          </a:xfrm>
          <a:prstGeom prst="rect">
            <a:avLst/>
          </a:prstGeom>
        </p:spPr>
      </p:pic>
      <p:sp>
        <p:nvSpPr>
          <p:cNvPr id="26" name="Rectángulo 25">
            <a:extLst>
              <a:ext uri="{FF2B5EF4-FFF2-40B4-BE49-F238E27FC236}">
                <a16:creationId xmlns:a16="http://schemas.microsoft.com/office/drawing/2014/main" xmlns="" id="{74237C48-F7E7-4516-8E9F-6B07F6617F87}"/>
              </a:ext>
            </a:extLst>
          </p:cNvPr>
          <p:cNvSpPr/>
          <p:nvPr/>
        </p:nvSpPr>
        <p:spPr>
          <a:xfrm>
            <a:off x="6259451" y="2182504"/>
            <a:ext cx="4299437" cy="260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3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</a:t>
            </a:r>
            <a:r>
              <a:rPr lang="es-MX" sz="2000" b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SÍNTESIS DE LA PROBLEMÁTICA </a:t>
            </a:r>
            <a:r>
              <a:rPr lang="es-MX" sz="13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urbano territorial da </a:t>
            </a:r>
            <a:r>
              <a:rPr lang="es-MX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relevancia a temas asociados a la expansión territorial, la urbanización en comisarías, la movilidad urbana, el espacio público, los riesgos urbano-ambientales y los proyectos urbanos de gran escala. También se advierte la </a:t>
            </a:r>
            <a:r>
              <a:rPr lang="es-MX" sz="13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necesidad de fortalecer</a:t>
            </a:r>
            <a:r>
              <a:rPr lang="es-MX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los mecanismos de gestión del suelo relativos a legislación, financiamiento y gobernanza.</a:t>
            </a:r>
            <a:endParaRPr lang="es-MX" sz="130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es-MX" sz="13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s-MX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es-MX" sz="13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porta, además de la identificación de aspectos clave de cada uno de los componentes estudiados, </a:t>
            </a:r>
            <a:r>
              <a:rPr lang="es-MX" sz="1300" b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reconocimiento de retos para el Modelo de Ordenamiento Territorial vigente</a:t>
            </a:r>
            <a:r>
              <a:rPr lang="es-MX" sz="13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s-MX" sz="13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834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5 CuadroTexto">
            <a:extLst>
              <a:ext uri="{FF2B5EF4-FFF2-40B4-BE49-F238E27FC236}">
                <a16:creationId xmlns="" xmlns:a16="http://schemas.microsoft.com/office/drawing/2014/main" id="{7B183C43-A446-48B3-9F0A-DF5CE1BB166B}"/>
              </a:ext>
            </a:extLst>
          </p:cNvPr>
          <p:cNvSpPr txBox="1"/>
          <p:nvPr/>
        </p:nvSpPr>
        <p:spPr>
          <a:xfrm>
            <a:off x="429089" y="430773"/>
            <a:ext cx="328327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3000" b="1" dirty="0" smtClean="0">
                <a:solidFill>
                  <a:schemeClr val="bg1">
                    <a:lumMod val="50000"/>
                  </a:schemeClr>
                </a:solidFill>
              </a:rPr>
              <a:t>NIVEL NORMATIVO</a:t>
            </a:r>
            <a:endParaRPr lang="es-MX" sz="3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xmlns="" id="{4D65B44B-71C6-4086-BC48-7B350DA899E7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9499" y="1442581"/>
            <a:ext cx="9436104" cy="47660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9667880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6878</TotalTime>
  <Words>715</Words>
  <Application>Microsoft Office PowerPoint</Application>
  <PresentationFormat>Panorámica</PresentationFormat>
  <Paragraphs>126</Paragraphs>
  <Slides>20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26" baseType="lpstr">
      <vt:lpstr>Arial</vt:lpstr>
      <vt:lpstr>Barlow ExtraBold</vt:lpstr>
      <vt:lpstr>Calibri</vt:lpstr>
      <vt:lpstr>Calibri Light</vt:lpstr>
      <vt:lpstr>Times New Roman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Batun Lara Oscar</dc:creator>
  <cp:lastModifiedBy>Koyoc Cauich Jorge Alejandro</cp:lastModifiedBy>
  <cp:revision>470</cp:revision>
  <cp:lastPrinted>2018-10-01T15:21:56Z</cp:lastPrinted>
  <dcterms:created xsi:type="dcterms:W3CDTF">2018-08-24T17:31:23Z</dcterms:created>
  <dcterms:modified xsi:type="dcterms:W3CDTF">2022-03-25T20:47:01Z</dcterms:modified>
</cp:coreProperties>
</file>